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7" r:id="rId3"/>
    <p:sldId id="337" r:id="rId4"/>
    <p:sldId id="338" r:id="rId5"/>
    <p:sldId id="339" r:id="rId6"/>
    <p:sldId id="340" r:id="rId7"/>
    <p:sldId id="341" r:id="rId8"/>
    <p:sldId id="259" r:id="rId9"/>
    <p:sldId id="260" r:id="rId10"/>
    <p:sldId id="261" r:id="rId11"/>
    <p:sldId id="266" r:id="rId12"/>
    <p:sldId id="267" r:id="rId13"/>
    <p:sldId id="273" r:id="rId14"/>
    <p:sldId id="275" r:id="rId15"/>
    <p:sldId id="276" r:id="rId16"/>
    <p:sldId id="277" r:id="rId17"/>
    <p:sldId id="278" r:id="rId18"/>
    <p:sldId id="279" r:id="rId19"/>
    <p:sldId id="280" r:id="rId20"/>
    <p:sldId id="281" r:id="rId21"/>
    <p:sldId id="283" r:id="rId22"/>
    <p:sldId id="285" r:id="rId23"/>
    <p:sldId id="287" r:id="rId24"/>
    <p:sldId id="290" r:id="rId25"/>
    <p:sldId id="291" r:id="rId26"/>
    <p:sldId id="293" r:id="rId27"/>
    <p:sldId id="294" r:id="rId28"/>
    <p:sldId id="295" r:id="rId29"/>
    <p:sldId id="296"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3" r:id="rId43"/>
    <p:sldId id="314" r:id="rId44"/>
    <p:sldId id="315" r:id="rId45"/>
    <p:sldId id="316"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256"/>
            <p14:sldId id="257"/>
            <p14:sldId id="337"/>
            <p14:sldId id="338"/>
            <p14:sldId id="339"/>
            <p14:sldId id="340"/>
            <p14:sldId id="341"/>
            <p14:sldId id="259"/>
            <p14:sldId id="260"/>
            <p14:sldId id="261"/>
            <p14:sldId id="266"/>
            <p14:sldId id="267"/>
          </p14:sldIdLst>
        </p14:section>
        <p14:section name="Functions" id="{DC3FC219-ADFA-47D0-829C-B2EA85B47407}">
          <p14:sldIdLst>
            <p14:sldId id="273"/>
            <p14:sldId id="275"/>
            <p14:sldId id="276"/>
            <p14:sldId id="277"/>
            <p14:sldId id="278"/>
            <p14:sldId id="279"/>
            <p14:sldId id="280"/>
            <p14:sldId id="281"/>
            <p14:sldId id="283"/>
            <p14:sldId id="285"/>
            <p14:sldId id="287"/>
            <p14:sldId id="290"/>
            <p14:sldId id="291"/>
            <p14:sldId id="293"/>
            <p14:sldId id="294"/>
            <p14:sldId id="295"/>
          </p14:sldIdLst>
        </p14:section>
        <p14:section name="Event Grid" id="{53BF7C12-57C8-43DB-B3CE-4447BDEF2298}">
          <p14:sldIdLst>
            <p14:sldId id="296"/>
            <p14:sldId id="300"/>
            <p14:sldId id="301"/>
            <p14:sldId id="302"/>
            <p14:sldId id="303"/>
            <p14:sldId id="304"/>
            <p14:sldId id="305"/>
            <p14:sldId id="306"/>
            <p14:sldId id="307"/>
            <p14:sldId id="308"/>
            <p14:sldId id="309"/>
            <p14:sldId id="310"/>
            <p14:sldId id="311"/>
            <p14:sldId id="313"/>
            <p14:sldId id="314"/>
          </p14:sldIdLst>
        </p14:section>
        <p14:section name="Logic Apps" id="{173120DA-9303-45CF-9B7F-C4F4EF6D48CC}">
          <p14:sldIdLst>
            <p14:sldId id="315"/>
            <p14:sldId id="316"/>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7" autoAdjust="0"/>
    <p:restoredTop sz="94660"/>
  </p:normalViewPr>
  <p:slideViewPr>
    <p:cSldViewPr snapToGrid="0">
      <p:cViewPr varScale="1">
        <p:scale>
          <a:sx n="77" d="100"/>
          <a:sy n="77" d="100"/>
        </p:scale>
        <p:origin x="27" y="5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5019A-FE78-4ABD-97B1-B9D15C1179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93BFA3D-BFEF-4E38-917F-717DFAAD57D7}">
      <dgm:prSet/>
      <dgm:spPr/>
      <dgm:t>
        <a:bodyPr/>
        <a:lstStyle/>
        <a:p>
          <a:r>
            <a:rPr lang="en-US" baseline="0"/>
            <a:t>Until Condition is met</a:t>
          </a:r>
          <a:endParaRPr lang="en-US"/>
        </a:p>
      </dgm:t>
    </dgm:pt>
    <dgm:pt modelId="{C0A66077-3123-49CE-B0D0-85210A62E5E9}" type="parTrans" cxnId="{478368BF-365A-44FD-96CC-E5057E1FF1B2}">
      <dgm:prSet/>
      <dgm:spPr/>
      <dgm:t>
        <a:bodyPr/>
        <a:lstStyle/>
        <a:p>
          <a:endParaRPr lang="en-US"/>
        </a:p>
      </dgm:t>
    </dgm:pt>
    <dgm:pt modelId="{A27322FA-2423-42B5-B154-B464BFD10446}" type="sibTrans" cxnId="{478368BF-365A-44FD-96CC-E5057E1FF1B2}">
      <dgm:prSet/>
      <dgm:spPr/>
      <dgm:t>
        <a:bodyPr/>
        <a:lstStyle/>
        <a:p>
          <a:endParaRPr lang="en-US"/>
        </a:p>
      </dgm:t>
    </dgm:pt>
    <dgm:pt modelId="{87B7936E-5579-46F6-B0F8-D1BB5E7DAE26}">
      <dgm:prSet/>
      <dgm:spPr/>
      <dgm:t>
        <a:bodyPr/>
        <a:lstStyle/>
        <a:p>
          <a:r>
            <a:rPr lang="en-US" baseline="0"/>
            <a:t>Do-until loop</a:t>
          </a:r>
          <a:endParaRPr lang="en-US"/>
        </a:p>
      </dgm:t>
    </dgm:pt>
    <dgm:pt modelId="{17C566B2-2F05-4218-9931-30461C9B19F7}" type="parTrans" cxnId="{4649AD22-1212-41F4-97AA-67703B167B1C}">
      <dgm:prSet/>
      <dgm:spPr/>
      <dgm:t>
        <a:bodyPr/>
        <a:lstStyle/>
        <a:p>
          <a:endParaRPr lang="en-US"/>
        </a:p>
      </dgm:t>
    </dgm:pt>
    <dgm:pt modelId="{390E44B6-F6D7-432D-B8D7-593BD4CEBF0B}" type="sibTrans" cxnId="{4649AD22-1212-41F4-97AA-67703B167B1C}">
      <dgm:prSet/>
      <dgm:spPr/>
      <dgm:t>
        <a:bodyPr/>
        <a:lstStyle/>
        <a:p>
          <a:endParaRPr lang="en-US"/>
        </a:p>
      </dgm:t>
    </dgm:pt>
    <dgm:pt modelId="{19ED62C0-8A83-4888-A0C1-937024E5A735}">
      <dgm:prSet/>
      <dgm:spPr/>
      <dgm:t>
        <a:bodyPr/>
        <a:lstStyle/>
        <a:p>
          <a:r>
            <a:rPr lang="en-US" baseline="0"/>
            <a:t>Evaluated condition, total time, or count</a:t>
          </a:r>
          <a:endParaRPr lang="en-US"/>
        </a:p>
      </dgm:t>
    </dgm:pt>
    <dgm:pt modelId="{F097F2B9-A791-4BF5-871E-76C43F22CF29}" type="parTrans" cxnId="{5CCEDCA2-D13B-4C34-B3D0-E3B1CDB5CB2B}">
      <dgm:prSet/>
      <dgm:spPr/>
      <dgm:t>
        <a:bodyPr/>
        <a:lstStyle/>
        <a:p>
          <a:endParaRPr lang="en-US"/>
        </a:p>
      </dgm:t>
    </dgm:pt>
    <dgm:pt modelId="{87939CB7-13EB-418D-81FD-66DEAD65AE55}" type="sibTrans" cxnId="{5CCEDCA2-D13B-4C34-B3D0-E3B1CDB5CB2B}">
      <dgm:prSet/>
      <dgm:spPr/>
      <dgm:t>
        <a:bodyPr/>
        <a:lstStyle/>
        <a:p>
          <a:endParaRPr lang="en-US"/>
        </a:p>
      </dgm:t>
    </dgm:pt>
    <dgm:pt modelId="{761072B8-D867-48C2-B4ED-85B077BA420E}">
      <dgm:prSet/>
      <dgm:spPr/>
      <dgm:t>
        <a:bodyPr/>
        <a:lstStyle/>
        <a:p>
          <a:r>
            <a:rPr lang="en-US" baseline="0"/>
            <a:t>When a Timeout has occurred</a:t>
          </a:r>
          <a:endParaRPr lang="en-US"/>
        </a:p>
      </dgm:t>
    </dgm:pt>
    <dgm:pt modelId="{2F6FFDEE-8704-464D-ABD6-5F25D96526BA}" type="parTrans" cxnId="{AA8E95C3-F5A7-40EB-8980-4C658FD2AAD9}">
      <dgm:prSet/>
      <dgm:spPr/>
      <dgm:t>
        <a:bodyPr/>
        <a:lstStyle/>
        <a:p>
          <a:endParaRPr lang="en-US"/>
        </a:p>
      </dgm:t>
    </dgm:pt>
    <dgm:pt modelId="{A59BD884-D65C-41F0-AAD6-E379F33F0863}" type="sibTrans" cxnId="{AA8E95C3-F5A7-40EB-8980-4C658FD2AAD9}">
      <dgm:prSet/>
      <dgm:spPr/>
      <dgm:t>
        <a:bodyPr/>
        <a:lstStyle/>
        <a:p>
          <a:endParaRPr lang="en-US"/>
        </a:p>
      </dgm:t>
    </dgm:pt>
    <dgm:pt modelId="{4FD19556-3BF9-49B3-9439-3E6E834F5521}">
      <dgm:prSet/>
      <dgm:spPr/>
      <dgm:t>
        <a:bodyPr/>
        <a:lstStyle/>
        <a:p>
          <a:r>
            <a:rPr lang="en-US" baseline="0"/>
            <a:t>Configure timeout action setting</a:t>
          </a:r>
          <a:endParaRPr lang="en-US"/>
        </a:p>
      </dgm:t>
    </dgm:pt>
    <dgm:pt modelId="{64A0A4D3-04C5-4823-BA72-7DC0740C11B7}" type="parTrans" cxnId="{7BF1334E-DB39-451B-BCC3-A4C807908612}">
      <dgm:prSet/>
      <dgm:spPr/>
      <dgm:t>
        <a:bodyPr/>
        <a:lstStyle/>
        <a:p>
          <a:endParaRPr lang="en-US"/>
        </a:p>
      </dgm:t>
    </dgm:pt>
    <dgm:pt modelId="{EF849016-1CAD-43DA-8DDF-D4F6661AECFB}" type="sibTrans" cxnId="{7BF1334E-DB39-451B-BCC3-A4C807908612}">
      <dgm:prSet/>
      <dgm:spPr/>
      <dgm:t>
        <a:bodyPr/>
        <a:lstStyle/>
        <a:p>
          <a:endParaRPr lang="en-US"/>
        </a:p>
      </dgm:t>
    </dgm:pt>
    <dgm:pt modelId="{C5303BB1-7FA1-4744-A9BF-7AB10A22FCCA}">
      <dgm:prSet/>
      <dgm:spPr/>
      <dgm:t>
        <a:bodyPr/>
        <a:lstStyle/>
        <a:p>
          <a:r>
            <a:rPr lang="en-US" baseline="0"/>
            <a:t>While other work is being done</a:t>
          </a:r>
          <a:endParaRPr lang="en-US"/>
        </a:p>
      </dgm:t>
    </dgm:pt>
    <dgm:pt modelId="{38F91F82-A65F-48BD-AC5F-1C98A5145FB2}" type="parTrans" cxnId="{AF277B02-D3A2-4093-A1DD-087CF6119E6B}">
      <dgm:prSet/>
      <dgm:spPr/>
      <dgm:t>
        <a:bodyPr/>
        <a:lstStyle/>
        <a:p>
          <a:endParaRPr lang="en-US"/>
        </a:p>
      </dgm:t>
    </dgm:pt>
    <dgm:pt modelId="{FE315632-67F6-42E1-9213-01C1B9103C3C}" type="sibTrans" cxnId="{AF277B02-D3A2-4093-A1DD-087CF6119E6B}">
      <dgm:prSet/>
      <dgm:spPr/>
      <dgm:t>
        <a:bodyPr/>
        <a:lstStyle/>
        <a:p>
          <a:endParaRPr lang="en-US"/>
        </a:p>
      </dgm:t>
    </dgm:pt>
    <dgm:pt modelId="{2147E808-E7E8-4162-9197-A7AC25AF58C7}">
      <dgm:prSet/>
      <dgm:spPr/>
      <dgm:t>
        <a:bodyPr/>
        <a:lstStyle/>
        <a:p>
          <a:r>
            <a:rPr lang="en-US" baseline="0"/>
            <a:t>Parallel actions</a:t>
          </a:r>
          <a:endParaRPr lang="en-US"/>
        </a:p>
      </dgm:t>
    </dgm:pt>
    <dgm:pt modelId="{96A8302D-CFBD-4617-8A26-D12382467C52}" type="parTrans" cxnId="{0E83E8F5-660B-48FB-94C0-A1E030FA7CF4}">
      <dgm:prSet/>
      <dgm:spPr/>
      <dgm:t>
        <a:bodyPr/>
        <a:lstStyle/>
        <a:p>
          <a:endParaRPr lang="en-US"/>
        </a:p>
      </dgm:t>
    </dgm:pt>
    <dgm:pt modelId="{8F0A32B6-E888-49DE-B8C3-E2849CC91942}" type="sibTrans" cxnId="{0E83E8F5-660B-48FB-94C0-A1E030FA7CF4}">
      <dgm:prSet/>
      <dgm:spPr/>
      <dgm:t>
        <a:bodyPr/>
        <a:lstStyle/>
        <a:p>
          <a:endParaRPr lang="en-US"/>
        </a:p>
      </dgm:t>
    </dgm:pt>
    <dgm:pt modelId="{6C096A3F-5C5B-47AF-826C-D968F800BAF6}" type="pres">
      <dgm:prSet presAssocID="{3915019A-FE78-4ABD-97B1-B9D15C117961}" presName="linear" presStyleCnt="0">
        <dgm:presLayoutVars>
          <dgm:animLvl val="lvl"/>
          <dgm:resizeHandles val="exact"/>
        </dgm:presLayoutVars>
      </dgm:prSet>
      <dgm:spPr/>
    </dgm:pt>
    <dgm:pt modelId="{B3964202-89FD-4062-BC8E-CB653064A20A}" type="pres">
      <dgm:prSet presAssocID="{893BFA3D-BFEF-4E38-917F-717DFAAD57D7}" presName="parentText" presStyleLbl="node1" presStyleIdx="0" presStyleCnt="3">
        <dgm:presLayoutVars>
          <dgm:chMax val="0"/>
          <dgm:bulletEnabled val="1"/>
        </dgm:presLayoutVars>
      </dgm:prSet>
      <dgm:spPr/>
    </dgm:pt>
    <dgm:pt modelId="{878362F5-E574-41E7-9B5F-FAE813C7A667}" type="pres">
      <dgm:prSet presAssocID="{893BFA3D-BFEF-4E38-917F-717DFAAD57D7}" presName="childText" presStyleLbl="revTx" presStyleIdx="0" presStyleCnt="3">
        <dgm:presLayoutVars>
          <dgm:bulletEnabled val="1"/>
        </dgm:presLayoutVars>
      </dgm:prSet>
      <dgm:spPr/>
    </dgm:pt>
    <dgm:pt modelId="{CC6F5973-359D-431D-840B-3F2957BF478E}" type="pres">
      <dgm:prSet presAssocID="{761072B8-D867-48C2-B4ED-85B077BA420E}" presName="parentText" presStyleLbl="node1" presStyleIdx="1" presStyleCnt="3">
        <dgm:presLayoutVars>
          <dgm:chMax val="0"/>
          <dgm:bulletEnabled val="1"/>
        </dgm:presLayoutVars>
      </dgm:prSet>
      <dgm:spPr/>
    </dgm:pt>
    <dgm:pt modelId="{796C15A5-5A60-4ECF-8A4B-FBE641371D76}" type="pres">
      <dgm:prSet presAssocID="{761072B8-D867-48C2-B4ED-85B077BA420E}" presName="childText" presStyleLbl="revTx" presStyleIdx="1" presStyleCnt="3">
        <dgm:presLayoutVars>
          <dgm:bulletEnabled val="1"/>
        </dgm:presLayoutVars>
      </dgm:prSet>
      <dgm:spPr/>
    </dgm:pt>
    <dgm:pt modelId="{0DE1028A-9BB6-445B-98A7-B6AB778CE811}" type="pres">
      <dgm:prSet presAssocID="{C5303BB1-7FA1-4744-A9BF-7AB10A22FCCA}" presName="parentText" presStyleLbl="node1" presStyleIdx="2" presStyleCnt="3">
        <dgm:presLayoutVars>
          <dgm:chMax val="0"/>
          <dgm:bulletEnabled val="1"/>
        </dgm:presLayoutVars>
      </dgm:prSet>
      <dgm:spPr/>
    </dgm:pt>
    <dgm:pt modelId="{A23C36D8-D6EE-4234-A13B-464DFDB54C41}" type="pres">
      <dgm:prSet presAssocID="{C5303BB1-7FA1-4744-A9BF-7AB10A22FCCA}" presName="childText" presStyleLbl="revTx" presStyleIdx="2" presStyleCnt="3">
        <dgm:presLayoutVars>
          <dgm:bulletEnabled val="1"/>
        </dgm:presLayoutVars>
      </dgm:prSet>
      <dgm:spPr/>
    </dgm:pt>
  </dgm:ptLst>
  <dgm:cxnLst>
    <dgm:cxn modelId="{AF277B02-D3A2-4093-A1DD-087CF6119E6B}" srcId="{3915019A-FE78-4ABD-97B1-B9D15C117961}" destId="{C5303BB1-7FA1-4744-A9BF-7AB10A22FCCA}" srcOrd="2" destOrd="0" parTransId="{38F91F82-A65F-48BD-AC5F-1C98A5145FB2}" sibTransId="{FE315632-67F6-42E1-9213-01C1B9103C3C}"/>
    <dgm:cxn modelId="{C3136D1A-6679-420D-8F71-EBFC3E12DE4B}" type="presOf" srcId="{893BFA3D-BFEF-4E38-917F-717DFAAD57D7}" destId="{B3964202-89FD-4062-BC8E-CB653064A20A}" srcOrd="0" destOrd="0" presId="urn:microsoft.com/office/officeart/2005/8/layout/vList2"/>
    <dgm:cxn modelId="{4649AD22-1212-41F4-97AA-67703B167B1C}" srcId="{893BFA3D-BFEF-4E38-917F-717DFAAD57D7}" destId="{87B7936E-5579-46F6-B0F8-D1BB5E7DAE26}" srcOrd="0" destOrd="0" parTransId="{17C566B2-2F05-4218-9931-30461C9B19F7}" sibTransId="{390E44B6-F6D7-432D-B8D7-593BD4CEBF0B}"/>
    <dgm:cxn modelId="{A9D2855E-E8B1-4EA1-B0DB-9866B20C8E24}" type="presOf" srcId="{19ED62C0-8A83-4888-A0C1-937024E5A735}" destId="{878362F5-E574-41E7-9B5F-FAE813C7A667}" srcOrd="0" destOrd="1" presId="urn:microsoft.com/office/officeart/2005/8/layout/vList2"/>
    <dgm:cxn modelId="{7BF1334E-DB39-451B-BCC3-A4C807908612}" srcId="{761072B8-D867-48C2-B4ED-85B077BA420E}" destId="{4FD19556-3BF9-49B3-9439-3E6E834F5521}" srcOrd="0" destOrd="0" parTransId="{64A0A4D3-04C5-4823-BA72-7DC0740C11B7}" sibTransId="{EF849016-1CAD-43DA-8DDF-D4F6661AECFB}"/>
    <dgm:cxn modelId="{9843CC50-D8C3-49B6-8A33-621BEB5327D1}" type="presOf" srcId="{761072B8-D867-48C2-B4ED-85B077BA420E}" destId="{CC6F5973-359D-431D-840B-3F2957BF478E}" srcOrd="0" destOrd="0" presId="urn:microsoft.com/office/officeart/2005/8/layout/vList2"/>
    <dgm:cxn modelId="{4968FF58-3307-4591-9F60-EA3FC2B0E58C}" type="presOf" srcId="{C5303BB1-7FA1-4744-A9BF-7AB10A22FCCA}" destId="{0DE1028A-9BB6-445B-98A7-B6AB778CE811}" srcOrd="0" destOrd="0" presId="urn:microsoft.com/office/officeart/2005/8/layout/vList2"/>
    <dgm:cxn modelId="{31F04A9F-8CFA-4C12-9F57-631A9BA58930}" type="presOf" srcId="{2147E808-E7E8-4162-9197-A7AC25AF58C7}" destId="{A23C36D8-D6EE-4234-A13B-464DFDB54C41}" srcOrd="0" destOrd="0" presId="urn:microsoft.com/office/officeart/2005/8/layout/vList2"/>
    <dgm:cxn modelId="{5CCEDCA2-D13B-4C34-B3D0-E3B1CDB5CB2B}" srcId="{893BFA3D-BFEF-4E38-917F-717DFAAD57D7}" destId="{19ED62C0-8A83-4888-A0C1-937024E5A735}" srcOrd="1" destOrd="0" parTransId="{F097F2B9-A791-4BF5-871E-76C43F22CF29}" sibTransId="{87939CB7-13EB-418D-81FD-66DEAD65AE55}"/>
    <dgm:cxn modelId="{9EF25ABD-201C-41AD-A95D-824C6936B6F7}" type="presOf" srcId="{87B7936E-5579-46F6-B0F8-D1BB5E7DAE26}" destId="{878362F5-E574-41E7-9B5F-FAE813C7A667}" srcOrd="0" destOrd="0" presId="urn:microsoft.com/office/officeart/2005/8/layout/vList2"/>
    <dgm:cxn modelId="{478368BF-365A-44FD-96CC-E5057E1FF1B2}" srcId="{3915019A-FE78-4ABD-97B1-B9D15C117961}" destId="{893BFA3D-BFEF-4E38-917F-717DFAAD57D7}" srcOrd="0" destOrd="0" parTransId="{C0A66077-3123-49CE-B0D0-85210A62E5E9}" sibTransId="{A27322FA-2423-42B5-B154-B464BFD10446}"/>
    <dgm:cxn modelId="{AA8E95C3-F5A7-40EB-8980-4C658FD2AAD9}" srcId="{3915019A-FE78-4ABD-97B1-B9D15C117961}" destId="{761072B8-D867-48C2-B4ED-85B077BA420E}" srcOrd="1" destOrd="0" parTransId="{2F6FFDEE-8704-464D-ABD6-5F25D96526BA}" sibTransId="{A59BD884-D65C-41F0-AAD6-E379F33F0863}"/>
    <dgm:cxn modelId="{E51ADDDC-2A4F-4F29-AC27-2C7DF15E5E0B}" type="presOf" srcId="{4FD19556-3BF9-49B3-9439-3E6E834F5521}" destId="{796C15A5-5A60-4ECF-8A4B-FBE641371D76}" srcOrd="0" destOrd="0" presId="urn:microsoft.com/office/officeart/2005/8/layout/vList2"/>
    <dgm:cxn modelId="{8112D8F5-2AC9-4AE1-B5E3-17BCDDCA0E36}" type="presOf" srcId="{3915019A-FE78-4ABD-97B1-B9D15C117961}" destId="{6C096A3F-5C5B-47AF-826C-D968F800BAF6}" srcOrd="0" destOrd="0" presId="urn:microsoft.com/office/officeart/2005/8/layout/vList2"/>
    <dgm:cxn modelId="{0E83E8F5-660B-48FB-94C0-A1E030FA7CF4}" srcId="{C5303BB1-7FA1-4744-A9BF-7AB10A22FCCA}" destId="{2147E808-E7E8-4162-9197-A7AC25AF58C7}" srcOrd="0" destOrd="0" parTransId="{96A8302D-CFBD-4617-8A26-D12382467C52}" sibTransId="{8F0A32B6-E888-49DE-B8C3-E2849CC91942}"/>
    <dgm:cxn modelId="{14DD5233-F4A6-4B37-B760-104034E006AC}" type="presParOf" srcId="{6C096A3F-5C5B-47AF-826C-D968F800BAF6}" destId="{B3964202-89FD-4062-BC8E-CB653064A20A}" srcOrd="0" destOrd="0" presId="urn:microsoft.com/office/officeart/2005/8/layout/vList2"/>
    <dgm:cxn modelId="{8D411522-D291-4748-B9B5-E768393B50CF}" type="presParOf" srcId="{6C096A3F-5C5B-47AF-826C-D968F800BAF6}" destId="{878362F5-E574-41E7-9B5F-FAE813C7A667}" srcOrd="1" destOrd="0" presId="urn:microsoft.com/office/officeart/2005/8/layout/vList2"/>
    <dgm:cxn modelId="{97A53AAC-EB89-48B5-B38C-B0ADABC1DA08}" type="presParOf" srcId="{6C096A3F-5C5B-47AF-826C-D968F800BAF6}" destId="{CC6F5973-359D-431D-840B-3F2957BF478E}" srcOrd="2" destOrd="0" presId="urn:microsoft.com/office/officeart/2005/8/layout/vList2"/>
    <dgm:cxn modelId="{B40FA957-D42A-448B-9A79-C1EBBD32112C}" type="presParOf" srcId="{6C096A3F-5C5B-47AF-826C-D968F800BAF6}" destId="{796C15A5-5A60-4ECF-8A4B-FBE641371D76}" srcOrd="3" destOrd="0" presId="urn:microsoft.com/office/officeart/2005/8/layout/vList2"/>
    <dgm:cxn modelId="{A42D51BA-A172-45AB-BA71-39ED3D12B264}" type="presParOf" srcId="{6C096A3F-5C5B-47AF-826C-D968F800BAF6}" destId="{0DE1028A-9BB6-445B-98A7-B6AB778CE811}" srcOrd="4" destOrd="0" presId="urn:microsoft.com/office/officeart/2005/8/layout/vList2"/>
    <dgm:cxn modelId="{07BC42BE-194B-4CC6-B6E5-86CE159730C6}" type="presParOf" srcId="{6C096A3F-5C5B-47AF-826C-D968F800BAF6}" destId="{A23C36D8-D6EE-4234-A13B-464DFDB54C4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64202-89FD-4062-BC8E-CB653064A20A}">
      <dsp:nvSpPr>
        <dsp:cNvPr id="0" name=""/>
        <dsp:cNvSpPr/>
      </dsp:nvSpPr>
      <dsp:spPr>
        <a:xfrm>
          <a:off x="0" y="4721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Until Condition is met</a:t>
          </a:r>
          <a:endParaRPr lang="en-US" sz="2700" kern="1200"/>
        </a:p>
      </dsp:txBody>
      <dsp:txXfrm>
        <a:off x="33926" y="81136"/>
        <a:ext cx="11587226" cy="627128"/>
      </dsp:txXfrm>
    </dsp:sp>
    <dsp:sp modelId="{878362F5-E574-41E7-9B5F-FAE813C7A667}">
      <dsp:nvSpPr>
        <dsp:cNvPr id="0" name=""/>
        <dsp:cNvSpPr/>
      </dsp:nvSpPr>
      <dsp:spPr>
        <a:xfrm>
          <a:off x="0" y="742191"/>
          <a:ext cx="1165507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Do-until loop</a:t>
          </a:r>
          <a:endParaRPr lang="en-US" sz="2100" kern="1200"/>
        </a:p>
        <a:p>
          <a:pPr marL="228600" lvl="1" indent="-228600" algn="l" defTabSz="933450">
            <a:lnSpc>
              <a:spcPct val="90000"/>
            </a:lnSpc>
            <a:spcBef>
              <a:spcPct val="0"/>
            </a:spcBef>
            <a:spcAft>
              <a:spcPct val="20000"/>
            </a:spcAft>
            <a:buChar char="•"/>
          </a:pPr>
          <a:r>
            <a:rPr lang="en-US" sz="2100" kern="1200" baseline="0"/>
            <a:t>Evaluated condition, total time, or count</a:t>
          </a:r>
          <a:endParaRPr lang="en-US" sz="2100" kern="1200"/>
        </a:p>
      </dsp:txBody>
      <dsp:txXfrm>
        <a:off x="0" y="742191"/>
        <a:ext cx="11655078" cy="782460"/>
      </dsp:txXfrm>
    </dsp:sp>
    <dsp:sp modelId="{CC6F5973-359D-431D-840B-3F2957BF478E}">
      <dsp:nvSpPr>
        <dsp:cNvPr id="0" name=""/>
        <dsp:cNvSpPr/>
      </dsp:nvSpPr>
      <dsp:spPr>
        <a:xfrm>
          <a:off x="0" y="1524651"/>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When a Timeout has occurred</a:t>
          </a:r>
          <a:endParaRPr lang="en-US" sz="2700" kern="1200"/>
        </a:p>
      </dsp:txBody>
      <dsp:txXfrm>
        <a:off x="33926" y="1558577"/>
        <a:ext cx="11587226" cy="627128"/>
      </dsp:txXfrm>
    </dsp:sp>
    <dsp:sp modelId="{796C15A5-5A60-4ECF-8A4B-FBE641371D76}">
      <dsp:nvSpPr>
        <dsp:cNvPr id="0" name=""/>
        <dsp:cNvSpPr/>
      </dsp:nvSpPr>
      <dsp:spPr>
        <a:xfrm>
          <a:off x="0" y="22196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Configure timeout action setting</a:t>
          </a:r>
          <a:endParaRPr lang="en-US" sz="2100" kern="1200"/>
        </a:p>
      </dsp:txBody>
      <dsp:txXfrm>
        <a:off x="0" y="2219631"/>
        <a:ext cx="11655078" cy="447120"/>
      </dsp:txXfrm>
    </dsp:sp>
    <dsp:sp modelId="{0DE1028A-9BB6-445B-98A7-B6AB778CE811}">
      <dsp:nvSpPr>
        <dsp:cNvPr id="0" name=""/>
        <dsp:cNvSpPr/>
      </dsp:nvSpPr>
      <dsp:spPr>
        <a:xfrm>
          <a:off x="0" y="266675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While other work is being done</a:t>
          </a:r>
          <a:endParaRPr lang="en-US" sz="2700" kern="1200"/>
        </a:p>
      </dsp:txBody>
      <dsp:txXfrm>
        <a:off x="33926" y="2700676"/>
        <a:ext cx="11587226" cy="627128"/>
      </dsp:txXfrm>
    </dsp:sp>
    <dsp:sp modelId="{A23C36D8-D6EE-4234-A13B-464DFDB54C41}">
      <dsp:nvSpPr>
        <dsp:cNvPr id="0" name=""/>
        <dsp:cNvSpPr/>
      </dsp:nvSpPr>
      <dsp:spPr>
        <a:xfrm>
          <a:off x="0" y="33617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Parallel actions</a:t>
          </a:r>
          <a:endParaRPr lang="en-US" sz="2100" kern="1200"/>
        </a:p>
      </dsp:txBody>
      <dsp:txXfrm>
        <a:off x="0" y="3361731"/>
        <a:ext cx="11655078"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009E8-C56D-4EC0-B72A-1B578C95D495}" type="datetimeFigureOut">
              <a:rPr lang="en-US" smtClean="0"/>
              <a:t>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937CA-2CE3-4552-A651-E33088784C93}" type="slidenum">
              <a:rPr lang="en-US" smtClean="0"/>
              <a:t>‹#›</a:t>
            </a:fld>
            <a:endParaRPr lang="en-US"/>
          </a:p>
        </p:txBody>
      </p:sp>
    </p:spTree>
    <p:extLst>
      <p:ext uri="{BB962C8B-B14F-4D97-AF65-F5344CB8AC3E}">
        <p14:creationId xmlns:p14="http://schemas.microsoft.com/office/powerpoint/2010/main" val="242447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172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r>
              <a:rPr lang="en-US"/>
              <a:t>Benefits of “</a:t>
            </a:r>
            <a:r>
              <a:rPr lang="en-US" err="1"/>
              <a:t>Serverless</a:t>
            </a:r>
            <a:r>
              <a:rPr lang="en-US"/>
              <a:t>”</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02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357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23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534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Mono-lithic application -&gt; loosely coupled components</a:t>
            </a:r>
          </a:p>
          <a:p>
            <a:r>
              <a:rPr lang="en-US"/>
              <a:t>Events happening </a:t>
            </a:r>
            <a:r>
              <a:rPr lang="en-US" err="1"/>
              <a:t>async</a:t>
            </a:r>
            <a:r>
              <a:rPr lang="en-US"/>
              <a:t> outside client application</a:t>
            </a:r>
          </a:p>
          <a:p>
            <a:r>
              <a:rPr lang="en-US"/>
              <a:t>Build/use micro-functionality to react to a single event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73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48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01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39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225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Similar to microservice patterns (12 factor)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6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2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568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26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191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8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9807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400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078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085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468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look at what we have in Azure today for messaging services, we have many options. Some of them include:</a:t>
            </a:r>
          </a:p>
          <a:p>
            <a:endParaRPr lang="en-US"/>
          </a:p>
          <a:p>
            <a:pPr marL="171450" indent="-171450">
              <a:buFont typeface="Arial" panose="020B0604020202020204" pitchFamily="34" charset="0"/>
              <a:buChar char="•"/>
            </a:pPr>
            <a:r>
              <a:rPr lang="en-US"/>
              <a:t>Service Bus – a messaging platform for the enterprise, similar to MSMQ or Tibco for those who are familiar with those offerings.</a:t>
            </a:r>
          </a:p>
          <a:p>
            <a:pPr marL="171450" indent="-171450">
              <a:buFont typeface="Arial" panose="020B0604020202020204" pitchFamily="34" charset="0"/>
              <a:buChar char="•"/>
            </a:pPr>
            <a:r>
              <a:rPr lang="en-US"/>
              <a:t>Event Hubs – a distributed data streaming platform. Very similar to Kafka</a:t>
            </a:r>
          </a:p>
          <a:p>
            <a:pPr marL="171450" indent="-171450">
              <a:buFont typeface="Arial" panose="020B0604020202020204" pitchFamily="34" charset="0"/>
              <a:buChar char="•"/>
            </a:pPr>
            <a:r>
              <a:rPr lang="en-US"/>
              <a:t>Relay – a service that facilitates hybrid applications by securing two-way communication within a corporate network and Azure. This is actually one of the oldest services in Azure.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Event Grid - a messaging platform that is intended to bring events to the cloud, just like what we are accustomed to with operating systems and user interfaces.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 common question is “why do we have all these different services?”. The answer is that each one is designed to support a specific type of messaging task. This is by design instead of trying to make one service do many things, which in some cases might end up being unnatural.</a:t>
            </a:r>
          </a:p>
          <a:p>
            <a:pPr marL="171450" indent="-171450">
              <a:buFont typeface="Arial" panose="020B0604020202020204" pitchFamily="34" charset="0"/>
              <a:buChar char="•"/>
            </a:pPr>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73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132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you’ve done any UI work in the past, you might be familiar with delegates and event-driven programming. This has been a solved problem for a long time within application, now it is finally coming to the cloud.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45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574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comes down to having a collection of event publishers and event handlers.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957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view of what managing events looks like.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2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deliver reliable notification in near real-time, at massive scale. It needs to be highly reliable, you should be able to create items/messages that you can’t afford to lose.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35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Serverless</a:t>
            </a:r>
            <a:r>
              <a:rPr lang="en-US"/>
              <a:t> apps turns out to be one of the areas with the most impact. Event Grid can trigger many of these scenarios.</a:t>
            </a:r>
          </a:p>
          <a:p>
            <a:endParaRPr lang="en-US"/>
          </a:p>
          <a:p>
            <a:r>
              <a:rPr lang="en-US"/>
              <a:t>Ops automation – most people use Lambda for this and we anticipate this being used in concert with ARM.</a:t>
            </a:r>
          </a:p>
          <a:p>
            <a:endParaRPr lang="en-US"/>
          </a:p>
          <a:p>
            <a:r>
              <a:rPr lang="en-US"/>
              <a:t>Application integration – probably the most obvious one, integration between applications and organizations.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015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topics in Event Grid are implicit unless you are using custom topics.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DF6C0D0C-B692-499D-A7C4-D7A4192983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751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7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24 hour retry is the GA target, today it is just for 2 hours.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671B3B8-9BD3-4455-BDCB-C80705950CE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32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of a storage event. </a:t>
            </a:r>
          </a:p>
          <a:p>
            <a:endParaRPr lang="en-US"/>
          </a:p>
          <a:p>
            <a:r>
              <a:rPr lang="en-US"/>
              <a:t>The data property contains contextual information about the payload from the publisher.</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0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762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are interacting with Event Grid, you are actually communicating with an extension of the resource provider for that service.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99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796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08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765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a:t>Logic Apps can</a:t>
            </a:r>
            <a:r>
              <a:rPr lang="en-NZ" b="0" baseline="0"/>
              <a:t> integrate with “anything” (APIs) and solve small or complex problems. Automation in a secure and reliable environment fast and easy.</a:t>
            </a:r>
          </a:p>
          <a:p>
            <a:endParaRPr lang="en-NZ" b="1"/>
          </a:p>
          <a:p>
            <a:r>
              <a:rPr lang="en-NZ" b="1"/>
              <a:t>Connect Anything:</a:t>
            </a:r>
          </a:p>
          <a:p>
            <a:r>
              <a:rPr lang="en-NZ"/>
              <a:t>On-premises,</a:t>
            </a:r>
            <a:r>
              <a:rPr lang="en-NZ" baseline="0"/>
              <a:t> hybrid and cloud</a:t>
            </a:r>
          </a:p>
          <a:p>
            <a:r>
              <a:rPr lang="en-NZ" baseline="0"/>
              <a:t>Mission critical, complex integration scenarios</a:t>
            </a:r>
          </a:p>
          <a:p>
            <a:r>
              <a:rPr lang="en-NZ" baseline="0"/>
              <a:t>Business productivity</a:t>
            </a:r>
          </a:p>
          <a:p>
            <a:endParaRPr lang="en-NZ" baseline="0"/>
          </a:p>
          <a:p>
            <a:r>
              <a:rPr lang="en-NZ" b="1" baseline="0"/>
              <a:t>Agile Business:</a:t>
            </a:r>
          </a:p>
          <a:p>
            <a:r>
              <a:rPr lang="en-NZ" baseline="0"/>
              <a:t>Quickly create workflows</a:t>
            </a:r>
          </a:p>
          <a:p>
            <a:r>
              <a:rPr lang="en-NZ" baseline="0"/>
              <a:t>Position to the future API centric</a:t>
            </a:r>
          </a:p>
          <a:p>
            <a:endParaRPr lang="en-NZ" baseline="0"/>
          </a:p>
          <a:p>
            <a:r>
              <a:rPr lang="en-NZ" b="1" baseline="0"/>
              <a:t>Transform Business:</a:t>
            </a:r>
          </a:p>
          <a:p>
            <a:r>
              <a:rPr lang="en-NZ" baseline="0"/>
              <a:t>Extract value from both (on-premises and cloud apps)</a:t>
            </a:r>
          </a:p>
          <a:p>
            <a:r>
              <a:rPr lang="en-NZ" baseline="0"/>
              <a:t>Build Holistic integration solutions.</a:t>
            </a:r>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52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940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31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665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188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65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016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10:40 A.M.</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4296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012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rgbClr val="FFFFFF"/>
                    </a:gs>
                    <a:gs pos="30000">
                      <a:srgbClr val="FFFFFF"/>
                    </a:gs>
                  </a:gsLst>
                  <a:lin ang="5400000" scaled="0"/>
                </a:gradFill>
                <a:latin typeface="Segoe UI Semilight"/>
              </a:rPr>
              <a:t>Parse JSON – take a JSON object and convert to a specified schema</a:t>
            </a:r>
          </a:p>
          <a:p>
            <a:endParaRPr lang="en-US"/>
          </a:p>
          <a:p>
            <a:r>
              <a:rPr lang="en-US" sz="1200">
                <a:gradFill>
                  <a:gsLst>
                    <a:gs pos="2917">
                      <a:srgbClr val="FFFFFF"/>
                    </a:gs>
                    <a:gs pos="30000">
                      <a:srgbClr val="FFFFFF"/>
                    </a:gs>
                  </a:gsLst>
                  <a:lin ang="5400000" scaled="0"/>
                </a:gradFill>
              </a:rPr>
              <a:t>- constructing any output, including objects, arrays, and any other type natively supported by logic apps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38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518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Retry policy</a:t>
            </a:r>
          </a:p>
          <a:p>
            <a:pPr lvl="1"/>
            <a:r>
              <a:rPr lang="en-US"/>
              <a:t>Default, custom, and disabled</a:t>
            </a:r>
          </a:p>
          <a:p>
            <a:r>
              <a:rPr lang="en-US"/>
              <a:t>Run After</a:t>
            </a:r>
          </a:p>
          <a:p>
            <a:pPr lvl="1"/>
            <a:r>
              <a:rPr lang="en-US"/>
              <a:t>Conditional dependency control</a:t>
            </a:r>
          </a:p>
          <a:p>
            <a:pPr lvl="1"/>
            <a:r>
              <a:rPr lang="en-US"/>
              <a:t>Status: Succeeded, Failed, </a:t>
            </a:r>
            <a:r>
              <a:rPr lang="en-US" err="1"/>
              <a:t>TimedOut</a:t>
            </a:r>
            <a:r>
              <a:rPr lang="en-US"/>
              <a:t>, Skipped</a:t>
            </a:r>
          </a:p>
          <a:p>
            <a:r>
              <a:rPr lang="en-US"/>
              <a:t>Terminate</a:t>
            </a:r>
          </a:p>
          <a:p>
            <a:pPr lvl="1"/>
            <a:r>
              <a:rPr lang="en-US"/>
              <a:t>Early termination</a:t>
            </a:r>
          </a:p>
          <a:p>
            <a:pPr lvl="1"/>
            <a:r>
              <a:rPr lang="en-US"/>
              <a:t>Failed or Successful status</a:t>
            </a:r>
          </a:p>
          <a:p>
            <a:pPr lvl="1"/>
            <a:endParaRPr lang="en-US"/>
          </a:p>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pPr lvl="1"/>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972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63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68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567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749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25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13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887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E3C97-86F5-42D6-A885-486E05C695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124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022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63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61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2/9/2018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55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a:t>What do we go from here? </a:t>
            </a:r>
          </a:p>
          <a:p>
            <a:pPr marL="171450" indent="-171450">
              <a:buFont typeface="Arial" panose="020B0604020202020204" pitchFamily="34" charset="0"/>
              <a:buChar char="•"/>
            </a:pPr>
            <a:r>
              <a:rPr lang="en-US" sz="1200"/>
              <a:t>Introducing </a:t>
            </a:r>
            <a:r>
              <a:rPr lang="en-US" sz="1200" err="1"/>
              <a:t>Serverless</a:t>
            </a:r>
            <a:r>
              <a:rPr lang="en-US" sz="1200"/>
              <a:t>, an </a:t>
            </a:r>
            <a:r>
              <a:rPr lang="en-US" sz="1200" baseline="0"/>
              <a:t>event-driven process, which will grow and scale on demand. </a:t>
            </a:r>
          </a:p>
          <a:p>
            <a:pPr marL="171450" indent="-171450">
              <a:buFont typeface="Arial" panose="020B0604020202020204" pitchFamily="34" charset="0"/>
              <a:buChar char="•"/>
            </a:pPr>
            <a:r>
              <a:rPr lang="en-US" sz="1200" baseline="0"/>
              <a:t>The only remaining question now becomes: How I architect my app to become </a:t>
            </a:r>
            <a:r>
              <a:rPr lang="en-US" sz="1200" baseline="0" err="1"/>
              <a:t>Serverless</a:t>
            </a:r>
            <a:r>
              <a:rPr lang="en-US" sz="1200" baseline="0"/>
              <a:t>? Pretty neat, right? </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It all sounds great, naturally, you</a:t>
            </a:r>
            <a:r>
              <a:rPr lang="en-US" sz="1200" baseline="0"/>
              <a:t> may ask, how does </a:t>
            </a:r>
            <a:r>
              <a:rPr lang="en-US" sz="1200" baseline="0" err="1"/>
              <a:t>Serverless</a:t>
            </a:r>
            <a:r>
              <a:rPr lang="en-US" sz="1200" baseline="0"/>
              <a:t> fit into the picture?</a:t>
            </a:r>
            <a:endParaRPr lang="en-US" sz="1200"/>
          </a:p>
          <a:p>
            <a:pPr marL="171450" indent="-171450">
              <a:buFont typeface="Arial" panose="020B0604020202020204" pitchFamily="34" charset="0"/>
              <a:buChar cha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61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a:p>
            <a:endParaRPr lang="en-US"/>
          </a:p>
          <a:p>
            <a:pPr lvl="0" rt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very short period of time</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Azure service or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Setup time, provisioning is long</a:t>
            </a:r>
            <a:r>
              <a:rPr lang="en-US" baseline="0"/>
              <a:t> &amp; costly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220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09945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202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482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701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499873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30685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69240" y="289511"/>
            <a:ext cx="11655840" cy="899665"/>
          </a:xfrm>
        </p:spPr>
        <p:txBody>
          <a:bodyPr/>
          <a:lstStyle>
            <a:lvl1pPr>
              <a:defRPr sz="706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4286372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830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9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1126545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4269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45581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560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539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3923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100155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569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438125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67698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8565036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3614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7388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009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434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435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4798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357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7780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889146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0"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6" r:id="rId26"/>
    <p:sldLayoutId id="2147483687" r:id="rId27"/>
    <p:sldLayoutId id="2147483688"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9.png"/><Relationship Id="rId2" Type="http://schemas.openxmlformats.org/officeDocument/2006/relationships/notesSlide" Target="../notesSlides/notesSlide11.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8.png"/><Relationship Id="rId2" Type="http://schemas.openxmlformats.org/officeDocument/2006/relationships/notesSlide" Target="../notesSlides/notesSlide12.xml"/><Relationship Id="rId16"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2017functiontool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hyperlink" Target="https://azure.microsoft.com/en-us/services/active-directory/" TargetMode="External"/><Relationship Id="rId3" Type="http://schemas.openxmlformats.org/officeDocument/2006/relationships/hyperlink" Target="https://azure.microsoft.com/en-us/services/cosmos-db/" TargetMode="External"/><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azure.microsoft.com/en-us/services/stream-analytics/" TargetMode="External"/><Relationship Id="rId11" Type="http://schemas.openxmlformats.org/officeDocument/2006/relationships/image" Target="../media/image25.sv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Elizabeth.Graham@microsoft.com" TargetMode="External"/><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hyperlink" Target="mailto:dabarkol@microsoft.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Pete.Roden@microsoft.com"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6.jpeg"/><Relationship Id="rId4" Type="http://schemas.openxmlformats.org/officeDocument/2006/relationships/hyperlink" Target="mailto:Sasha.Rosenbaum@microsof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13" Type="http://schemas.microsoft.com/office/2007/relationships/hdphoto" Target="../media/hdphoto2.wdp"/><Relationship Id="rId18" Type="http://schemas.openxmlformats.org/officeDocument/2006/relationships/image" Target="../media/image62.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notesSlide" Target="../notesSlides/notesSlide44.xml"/><Relationship Id="rId16"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9.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hyperlink" Target="mailto:Pete.Roden@microsoft.com" TargetMode="External"/><Relationship Id="rId3" Type="http://schemas.openxmlformats.org/officeDocument/2006/relationships/hyperlink" Target="mailto:dabarkol@microsoft.com" TargetMode="External"/><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Sasha.Rosenbaum@microsoft.com" TargetMode="External"/><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hyperlink" Target="mailto:Elizabeth.Graham@microsoft.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Pete.Roden@microsoft.com" TargetMode="External"/><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hyperlink" Target="mailto:Elizabeth.Graham@microsoft.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err="1"/>
              <a:t>Serverless</a:t>
            </a:r>
            <a:br>
              <a:rPr lang="en-US" b="1"/>
            </a:br>
            <a:r>
              <a:rPr lang="en-US" b="1"/>
              <a:t>with Azure</a:t>
            </a:r>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826083" y="4050581"/>
            <a:ext cx="2666638" cy="1001512"/>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Manage apps not servers</a:t>
            </a:r>
          </a:p>
        </p:txBody>
      </p:sp>
      <p:sp>
        <p:nvSpPr>
          <p:cNvPr id="61" name="TextBox 60"/>
          <p:cNvSpPr txBox="1"/>
          <p:nvPr/>
        </p:nvSpPr>
        <p:spPr>
          <a:xfrm>
            <a:off x="8421178" y="4050581"/>
            <a:ext cx="2455689"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Reduced DevOps</a:t>
            </a:r>
          </a:p>
        </p:txBody>
      </p:sp>
      <p:sp>
        <p:nvSpPr>
          <p:cNvPr id="3" name="Title 2"/>
          <p:cNvSpPr>
            <a:spLocks noGrp="1"/>
          </p:cNvSpPr>
          <p:nvPr>
            <p:ph type="title"/>
          </p:nvPr>
        </p:nvSpPr>
        <p:spPr/>
        <p:txBody>
          <a:bodyPr/>
          <a:lstStyle/>
          <a:p>
            <a:r>
              <a:rPr lang="en-US"/>
              <a:t>Benefits of </a:t>
            </a:r>
            <a:r>
              <a:rPr lang="en-US" err="1"/>
              <a:t>Serverless</a:t>
            </a:r>
            <a:br>
              <a:rPr lang="en-US"/>
            </a:br>
            <a:endParaRPr lang="en-US"/>
          </a:p>
        </p:txBody>
      </p:sp>
      <p:grpSp>
        <p:nvGrpSpPr>
          <p:cNvPr id="237" name="Group 236"/>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2076332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4836"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20" y="2352809"/>
            <a:ext cx="2738838" cy="197149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5027415"/>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6" y="2352809"/>
            <a:ext cx="2738838" cy="197149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514" y="235280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Platform"/>
          <p:cNvSpPr/>
          <p:nvPr/>
        </p:nvSpPr>
        <p:spPr bwMode="auto">
          <a:xfrm>
            <a:off x="3274837" y="1551977"/>
            <a:ext cx="8572408"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5" name="Functions">
            <a:extLst>
              <a:ext uri="{FF2B5EF4-FFF2-40B4-BE49-F238E27FC236}">
                <a16:creationId xmlns:a16="http://schemas.microsoft.com/office/drawing/2014/main" id="{F2BEE939-F3F7-49E1-AD07-CED5DA36444D}"/>
              </a:ext>
            </a:extLst>
          </p:cNvPr>
          <p:cNvGrpSpPr/>
          <p:nvPr/>
        </p:nvGrpSpPr>
        <p:grpSpPr>
          <a:xfrm>
            <a:off x="3369709" y="2342714"/>
            <a:ext cx="2738838" cy="197149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Logic apps">
            <a:extLst>
              <a:ext uri="{FF2B5EF4-FFF2-40B4-BE49-F238E27FC236}">
                <a16:creationId xmlns:a16="http://schemas.microsoft.com/office/drawing/2014/main" id="{175652AA-13F9-4707-A9C6-B55726FC4687}"/>
              </a:ext>
            </a:extLst>
          </p:cNvPr>
          <p:cNvGrpSpPr/>
          <p:nvPr/>
        </p:nvGrpSpPr>
        <p:grpSpPr>
          <a:xfrm>
            <a:off x="6142770" y="2342714"/>
            <a:ext cx="2571469" cy="1971494"/>
            <a:chOff x="6265952" y="2389036"/>
            <a:chExt cx="2623404" cy="2011312"/>
          </a:xfrm>
        </p:grpSpPr>
        <p:sp>
          <p:nvSpPr>
            <p:cNvPr id="58" name="Rectangle 57"/>
            <p:cNvSpPr/>
            <p:nvPr/>
          </p:nvSpPr>
          <p:spPr bwMode="auto">
            <a:xfrm>
              <a:off x="6265952" y="2389036"/>
              <a:ext cx="2623404"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2" y="2994701"/>
              <a:ext cx="2623404"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IoT">
            <a:extLst>
              <a:ext uri="{FF2B5EF4-FFF2-40B4-BE49-F238E27FC236}">
                <a16:creationId xmlns:a16="http://schemas.microsoft.com/office/drawing/2014/main" id="{7D77C0AF-F903-4B2A-9EA2-90E264AA40EA}"/>
              </a:ext>
            </a:extLst>
          </p:cNvPr>
          <p:cNvGrpSpPr/>
          <p:nvPr/>
        </p:nvGrpSpPr>
        <p:grpSpPr>
          <a:xfrm>
            <a:off x="3369709" y="5010165"/>
            <a:ext cx="8411195" cy="1132251"/>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 &amp; </a:t>
              </a:r>
              <a:b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Access Control</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72700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Event grid">
            <a:extLst>
              <a:ext uri="{FF2B5EF4-FFF2-40B4-BE49-F238E27FC236}">
                <a16:creationId xmlns:a16="http://schemas.microsoft.com/office/drawing/2014/main" id="{6B94E3BD-A778-42C4-A4D5-AF1BDE4B55BC}"/>
              </a:ext>
            </a:extLst>
          </p:cNvPr>
          <p:cNvGrpSpPr/>
          <p:nvPr/>
        </p:nvGrpSpPr>
        <p:grpSpPr>
          <a:xfrm>
            <a:off x="8750196" y="2342714"/>
            <a:ext cx="2980325" cy="1971494"/>
            <a:chOff x="9093048" y="2389036"/>
            <a:chExt cx="3040518"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3040518"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3040518"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Development">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906EDC10-7350-430F-B617-09FAB4033904}"/>
              </a:ext>
            </a:extLst>
          </p:cNvPr>
          <p:cNvGrpSpPr/>
          <p:nvPr/>
        </p:nvGrpSpPr>
        <p:grpSpPr>
          <a:xfrm>
            <a:off x="3459202" y="2977084"/>
            <a:ext cx="2695505" cy="388550"/>
            <a:chOff x="4530285" y="2523547"/>
            <a:chExt cx="2750334" cy="396453"/>
          </a:xfrm>
        </p:grpSpPr>
        <p:sp>
          <p:nvSpPr>
            <p:cNvPr id="68" name="Content Placeholder 2">
              <a:extLst>
                <a:ext uri="{FF2B5EF4-FFF2-40B4-BE49-F238E27FC236}">
                  <a16:creationId xmlns:a16="http://schemas.microsoft.com/office/drawing/2014/main" id="{51B82445-EED6-4976-99DB-DCA83C57374B}"/>
                </a:ext>
              </a:extLst>
            </p:cNvPr>
            <p:cNvSpPr txBox="1">
              <a:spLocks/>
            </p:cNvSpPr>
            <p:nvPr/>
          </p:nvSpPr>
          <p:spPr>
            <a:xfrm>
              <a:off x="4675958" y="2523547"/>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Developer productivity</a:t>
              </a:r>
            </a:p>
          </p:txBody>
        </p:sp>
        <p:grpSp>
          <p:nvGrpSpPr>
            <p:cNvPr id="74" name="Group 73">
              <a:extLst>
                <a:ext uri="{FF2B5EF4-FFF2-40B4-BE49-F238E27FC236}">
                  <a16:creationId xmlns:a16="http://schemas.microsoft.com/office/drawing/2014/main" id="{FA8E056F-11D2-4CDF-B2FC-4901BD2B3DB3}"/>
                </a:ext>
              </a:extLst>
            </p:cNvPr>
            <p:cNvGrpSpPr/>
            <p:nvPr/>
          </p:nvGrpSpPr>
          <p:grpSpPr>
            <a:xfrm>
              <a:off x="4530285" y="2635231"/>
              <a:ext cx="182906" cy="182905"/>
              <a:chOff x="653229" y="2635231"/>
              <a:chExt cx="182906" cy="182905"/>
            </a:xfrm>
          </p:grpSpPr>
          <p:sp>
            <p:nvSpPr>
              <p:cNvPr id="77" name="Oval 76">
                <a:extLst>
                  <a:ext uri="{FF2B5EF4-FFF2-40B4-BE49-F238E27FC236}">
                    <a16:creationId xmlns:a16="http://schemas.microsoft.com/office/drawing/2014/main" id="{CB7D5ABC-0CF0-454E-ADC7-E30304CF93DA}"/>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check">
                <a:extLst>
                  <a:ext uri="{FF2B5EF4-FFF2-40B4-BE49-F238E27FC236}">
                    <a16:creationId xmlns:a16="http://schemas.microsoft.com/office/drawing/2014/main" id="{C3DC1F29-B4AC-43AC-8956-2A7CD74DE62E}"/>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1" name="Group 80">
            <a:extLst>
              <a:ext uri="{FF2B5EF4-FFF2-40B4-BE49-F238E27FC236}">
                <a16:creationId xmlns:a16="http://schemas.microsoft.com/office/drawing/2014/main" id="{804CB766-F5BB-4A94-86EC-375926434B43}"/>
              </a:ext>
            </a:extLst>
          </p:cNvPr>
          <p:cNvGrpSpPr/>
          <p:nvPr/>
        </p:nvGrpSpPr>
        <p:grpSpPr>
          <a:xfrm>
            <a:off x="3459202" y="3427904"/>
            <a:ext cx="2711474" cy="388550"/>
            <a:chOff x="4530285" y="2533358"/>
            <a:chExt cx="2766628" cy="396453"/>
          </a:xfrm>
        </p:grpSpPr>
        <p:sp>
          <p:nvSpPr>
            <p:cNvPr id="82" name="Content Placeholder 2">
              <a:extLst>
                <a:ext uri="{FF2B5EF4-FFF2-40B4-BE49-F238E27FC236}">
                  <a16:creationId xmlns:a16="http://schemas.microsoft.com/office/drawing/2014/main" id="{F03241A0-2E33-4A66-95AB-150C251FAC3B}"/>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Triggers and Bindings</a:t>
              </a:r>
            </a:p>
          </p:txBody>
        </p:sp>
        <p:grpSp>
          <p:nvGrpSpPr>
            <p:cNvPr id="83" name="Group 82">
              <a:extLst>
                <a:ext uri="{FF2B5EF4-FFF2-40B4-BE49-F238E27FC236}">
                  <a16:creationId xmlns:a16="http://schemas.microsoft.com/office/drawing/2014/main" id="{5EEC15CE-7FAA-47D8-973A-D72B242E12DE}"/>
                </a:ext>
              </a:extLst>
            </p:cNvPr>
            <p:cNvGrpSpPr/>
            <p:nvPr/>
          </p:nvGrpSpPr>
          <p:grpSpPr>
            <a:xfrm>
              <a:off x="4530285" y="2635231"/>
              <a:ext cx="182906" cy="182905"/>
              <a:chOff x="653229" y="2635231"/>
              <a:chExt cx="182906" cy="182905"/>
            </a:xfrm>
          </p:grpSpPr>
          <p:sp>
            <p:nvSpPr>
              <p:cNvPr id="84" name="Oval 83">
                <a:extLst>
                  <a:ext uri="{FF2B5EF4-FFF2-40B4-BE49-F238E27FC236}">
                    <a16:creationId xmlns:a16="http://schemas.microsoft.com/office/drawing/2014/main" id="{9987E46B-68B6-4FA5-A052-3029C87CB261}"/>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check">
                <a:extLst>
                  <a:ext uri="{FF2B5EF4-FFF2-40B4-BE49-F238E27FC236}">
                    <a16:creationId xmlns:a16="http://schemas.microsoft.com/office/drawing/2014/main" id="{DCF7849C-9E30-4469-9177-A3AEA9846B8C}"/>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6" name="Group 85">
            <a:extLst>
              <a:ext uri="{FF2B5EF4-FFF2-40B4-BE49-F238E27FC236}">
                <a16:creationId xmlns:a16="http://schemas.microsoft.com/office/drawing/2014/main" id="{D7BC8D1C-15C0-4B16-AEA4-BF3F93C0BAE0}"/>
              </a:ext>
            </a:extLst>
          </p:cNvPr>
          <p:cNvGrpSpPr/>
          <p:nvPr/>
        </p:nvGrpSpPr>
        <p:grpSpPr>
          <a:xfrm>
            <a:off x="3459202" y="3878726"/>
            <a:ext cx="2738838" cy="388550"/>
            <a:chOff x="4530285" y="2515931"/>
            <a:chExt cx="2794547" cy="396453"/>
          </a:xfrm>
        </p:grpSpPr>
        <p:sp>
          <p:nvSpPr>
            <p:cNvPr id="87" name="Content Placeholder 2">
              <a:extLst>
                <a:ext uri="{FF2B5EF4-FFF2-40B4-BE49-F238E27FC236}">
                  <a16:creationId xmlns:a16="http://schemas.microsoft.com/office/drawing/2014/main" id="{16A0D63F-F2B0-4CB1-BFD0-02B9CE2FE3C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Flexible deployment options</a:t>
              </a:r>
            </a:p>
          </p:txBody>
        </p:sp>
        <p:grpSp>
          <p:nvGrpSpPr>
            <p:cNvPr id="88" name="Group 87">
              <a:extLst>
                <a:ext uri="{FF2B5EF4-FFF2-40B4-BE49-F238E27FC236}">
                  <a16:creationId xmlns:a16="http://schemas.microsoft.com/office/drawing/2014/main" id="{D428765C-D13E-4915-A9D6-ACB7B393B255}"/>
                </a:ext>
              </a:extLst>
            </p:cNvPr>
            <p:cNvGrpSpPr/>
            <p:nvPr/>
          </p:nvGrpSpPr>
          <p:grpSpPr>
            <a:xfrm>
              <a:off x="4530285" y="2635230"/>
              <a:ext cx="182906" cy="182905"/>
              <a:chOff x="653229" y="2635230"/>
              <a:chExt cx="182906" cy="182905"/>
            </a:xfrm>
          </p:grpSpPr>
          <p:sp>
            <p:nvSpPr>
              <p:cNvPr id="89" name="Oval 88">
                <a:extLst>
                  <a:ext uri="{FF2B5EF4-FFF2-40B4-BE49-F238E27FC236}">
                    <a16:creationId xmlns:a16="http://schemas.microsoft.com/office/drawing/2014/main" id="{85E27976-8359-464E-AD18-45651620C818}"/>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check">
                <a:extLst>
                  <a:ext uri="{FF2B5EF4-FFF2-40B4-BE49-F238E27FC236}">
                    <a16:creationId xmlns:a16="http://schemas.microsoft.com/office/drawing/2014/main" id="{C34325CC-C972-4452-967C-13517FF1987C}"/>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1" name="Group 90">
            <a:extLst>
              <a:ext uri="{FF2B5EF4-FFF2-40B4-BE49-F238E27FC236}">
                <a16:creationId xmlns:a16="http://schemas.microsoft.com/office/drawing/2014/main" id="{7D0C5B52-6C87-4045-BCA4-C3B29B9EF118}"/>
              </a:ext>
            </a:extLst>
          </p:cNvPr>
          <p:cNvGrpSpPr/>
          <p:nvPr/>
        </p:nvGrpSpPr>
        <p:grpSpPr>
          <a:xfrm>
            <a:off x="6270015" y="2977083"/>
            <a:ext cx="2695505" cy="388550"/>
            <a:chOff x="4530285" y="2523546"/>
            <a:chExt cx="2750334" cy="396453"/>
          </a:xfrm>
        </p:grpSpPr>
        <p:sp>
          <p:nvSpPr>
            <p:cNvPr id="92" name="Content Placeholder 2">
              <a:extLst>
                <a:ext uri="{FF2B5EF4-FFF2-40B4-BE49-F238E27FC236}">
                  <a16:creationId xmlns:a16="http://schemas.microsoft.com/office/drawing/2014/main" id="{4F4E17CE-AFC5-4770-B401-2003DD789F27}"/>
                </a:ext>
              </a:extLst>
            </p:cNvPr>
            <p:cNvSpPr txBox="1">
              <a:spLocks/>
            </p:cNvSpPr>
            <p:nvPr/>
          </p:nvSpPr>
          <p:spPr>
            <a:xfrm>
              <a:off x="4675958" y="2523546"/>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Visual designer</a:t>
              </a:r>
            </a:p>
          </p:txBody>
        </p:sp>
        <p:grpSp>
          <p:nvGrpSpPr>
            <p:cNvPr id="93" name="Group 92">
              <a:extLst>
                <a:ext uri="{FF2B5EF4-FFF2-40B4-BE49-F238E27FC236}">
                  <a16:creationId xmlns:a16="http://schemas.microsoft.com/office/drawing/2014/main" id="{96AA5B60-F840-42DE-B411-887839729294}"/>
                </a:ext>
              </a:extLst>
            </p:cNvPr>
            <p:cNvGrpSpPr/>
            <p:nvPr/>
          </p:nvGrpSpPr>
          <p:grpSpPr>
            <a:xfrm>
              <a:off x="4530285" y="2635231"/>
              <a:ext cx="182906" cy="182905"/>
              <a:chOff x="653229" y="2635231"/>
              <a:chExt cx="182906" cy="182905"/>
            </a:xfrm>
          </p:grpSpPr>
          <p:sp>
            <p:nvSpPr>
              <p:cNvPr id="94" name="Oval 93">
                <a:extLst>
                  <a:ext uri="{FF2B5EF4-FFF2-40B4-BE49-F238E27FC236}">
                    <a16:creationId xmlns:a16="http://schemas.microsoft.com/office/drawing/2014/main" id="{F667C160-8FD6-4200-9B67-2153B6EEC7C6}"/>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check">
                <a:extLst>
                  <a:ext uri="{FF2B5EF4-FFF2-40B4-BE49-F238E27FC236}">
                    <a16:creationId xmlns:a16="http://schemas.microsoft.com/office/drawing/2014/main" id="{F635458F-0905-4199-A02F-EEF991E4DDD5}"/>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7" name="Group 96">
            <a:extLst>
              <a:ext uri="{FF2B5EF4-FFF2-40B4-BE49-F238E27FC236}">
                <a16:creationId xmlns:a16="http://schemas.microsoft.com/office/drawing/2014/main" id="{401AB525-BC3D-4677-8552-4CC852DB94C2}"/>
              </a:ext>
            </a:extLst>
          </p:cNvPr>
          <p:cNvGrpSpPr/>
          <p:nvPr/>
        </p:nvGrpSpPr>
        <p:grpSpPr>
          <a:xfrm>
            <a:off x="6270014" y="3427904"/>
            <a:ext cx="2711474" cy="388550"/>
            <a:chOff x="4530285" y="2533358"/>
            <a:chExt cx="2766628" cy="396453"/>
          </a:xfrm>
        </p:grpSpPr>
        <p:sp>
          <p:nvSpPr>
            <p:cNvPr id="98" name="Content Placeholder 2">
              <a:extLst>
                <a:ext uri="{FF2B5EF4-FFF2-40B4-BE49-F238E27FC236}">
                  <a16:creationId xmlns:a16="http://schemas.microsoft.com/office/drawing/2014/main" id="{A9BD0650-F786-4DD1-B58A-D79BCEE1F520}"/>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100+ connectors</a:t>
              </a:r>
            </a:p>
          </p:txBody>
        </p:sp>
        <p:grpSp>
          <p:nvGrpSpPr>
            <p:cNvPr id="99" name="Group 98">
              <a:extLst>
                <a:ext uri="{FF2B5EF4-FFF2-40B4-BE49-F238E27FC236}">
                  <a16:creationId xmlns:a16="http://schemas.microsoft.com/office/drawing/2014/main" id="{314D3274-43E2-4D22-BD18-3719B65ACD2A}"/>
                </a:ext>
              </a:extLst>
            </p:cNvPr>
            <p:cNvGrpSpPr/>
            <p:nvPr/>
          </p:nvGrpSpPr>
          <p:grpSpPr>
            <a:xfrm>
              <a:off x="4530285" y="2635231"/>
              <a:ext cx="182906" cy="182905"/>
              <a:chOff x="653229" y="2635231"/>
              <a:chExt cx="182906" cy="182905"/>
            </a:xfrm>
          </p:grpSpPr>
          <p:sp>
            <p:nvSpPr>
              <p:cNvPr id="100" name="Oval 99">
                <a:extLst>
                  <a:ext uri="{FF2B5EF4-FFF2-40B4-BE49-F238E27FC236}">
                    <a16:creationId xmlns:a16="http://schemas.microsoft.com/office/drawing/2014/main" id="{CD2DAD9F-8FFB-4101-BAFF-3F45764E5268}"/>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check">
                <a:extLst>
                  <a:ext uri="{FF2B5EF4-FFF2-40B4-BE49-F238E27FC236}">
                    <a16:creationId xmlns:a16="http://schemas.microsoft.com/office/drawing/2014/main" id="{1C2C6E13-41FB-44A7-AA19-E6945BCBAB7D}"/>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02" name="Analytics">
            <a:extLst>
              <a:ext uri="{FF2B5EF4-FFF2-40B4-BE49-F238E27FC236}">
                <a16:creationId xmlns:a16="http://schemas.microsoft.com/office/drawing/2014/main" id="{E2FEEEDC-CD48-44C4-8AFB-20897DE7BCCB}"/>
              </a:ext>
            </a:extLst>
          </p:cNvPr>
          <p:cNvGrpSpPr/>
          <p:nvPr/>
        </p:nvGrpSpPr>
        <p:grpSpPr>
          <a:xfrm>
            <a:off x="6270015" y="3878726"/>
            <a:ext cx="2738838" cy="388550"/>
            <a:chOff x="4530285" y="2515931"/>
            <a:chExt cx="2794547" cy="396453"/>
          </a:xfrm>
        </p:grpSpPr>
        <p:sp>
          <p:nvSpPr>
            <p:cNvPr id="103" name="Content Placeholder 2">
              <a:extLst>
                <a:ext uri="{FF2B5EF4-FFF2-40B4-BE49-F238E27FC236}">
                  <a16:creationId xmlns:a16="http://schemas.microsoft.com/office/drawing/2014/main" id="{664CFB97-8A92-48CF-BDB3-9581A41962F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Functions orchestration</a:t>
              </a:r>
            </a:p>
          </p:txBody>
        </p:sp>
        <p:grpSp>
          <p:nvGrpSpPr>
            <p:cNvPr id="108" name="Group 107">
              <a:extLst>
                <a:ext uri="{FF2B5EF4-FFF2-40B4-BE49-F238E27FC236}">
                  <a16:creationId xmlns:a16="http://schemas.microsoft.com/office/drawing/2014/main" id="{E63EEC6D-B7CA-490D-99EB-D0DAE65BB1ED}"/>
                </a:ext>
              </a:extLst>
            </p:cNvPr>
            <p:cNvGrpSpPr/>
            <p:nvPr/>
          </p:nvGrpSpPr>
          <p:grpSpPr>
            <a:xfrm>
              <a:off x="4530285" y="2635230"/>
              <a:ext cx="182906" cy="182905"/>
              <a:chOff x="653229" y="2635230"/>
              <a:chExt cx="182906" cy="182905"/>
            </a:xfrm>
          </p:grpSpPr>
          <p:sp>
            <p:nvSpPr>
              <p:cNvPr id="109" name="Oval 108">
                <a:extLst>
                  <a:ext uri="{FF2B5EF4-FFF2-40B4-BE49-F238E27FC236}">
                    <a16:creationId xmlns:a16="http://schemas.microsoft.com/office/drawing/2014/main" id="{4F6C8588-E94C-48DC-93A7-D281D8AE0DD9}"/>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check">
                <a:extLst>
                  <a:ext uri="{FF2B5EF4-FFF2-40B4-BE49-F238E27FC236}">
                    <a16:creationId xmlns:a16="http://schemas.microsoft.com/office/drawing/2014/main" id="{0096D018-75CC-4A55-A574-ACC9507EDA93}"/>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4" name="Group 123">
            <a:extLst>
              <a:ext uri="{FF2B5EF4-FFF2-40B4-BE49-F238E27FC236}">
                <a16:creationId xmlns:a16="http://schemas.microsoft.com/office/drawing/2014/main" id="{11DFE604-1BE4-46F7-8AD2-42C936530E6E}"/>
              </a:ext>
            </a:extLst>
          </p:cNvPr>
          <p:cNvGrpSpPr/>
          <p:nvPr/>
        </p:nvGrpSpPr>
        <p:grpSpPr>
          <a:xfrm>
            <a:off x="8838184" y="2977081"/>
            <a:ext cx="2934366" cy="384498"/>
            <a:chOff x="4530285" y="2523544"/>
            <a:chExt cx="2994053" cy="392319"/>
          </a:xfrm>
        </p:grpSpPr>
        <p:sp>
          <p:nvSpPr>
            <p:cNvPr id="125" name="Content Placeholder 2">
              <a:extLst>
                <a:ext uri="{FF2B5EF4-FFF2-40B4-BE49-F238E27FC236}">
                  <a16:creationId xmlns:a16="http://schemas.microsoft.com/office/drawing/2014/main" id="{C2C3B34F-7862-4B46-A791-AC8FDF2AEBCF}"/>
                </a:ext>
              </a:extLst>
            </p:cNvPr>
            <p:cNvSpPr txBox="1">
              <a:spLocks/>
            </p:cNvSpPr>
            <p:nvPr/>
          </p:nvSpPr>
          <p:spPr>
            <a:xfrm>
              <a:off x="4675958" y="2523544"/>
              <a:ext cx="2848380" cy="392319"/>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Manage all events in one place</a:t>
              </a:r>
            </a:p>
          </p:txBody>
        </p:sp>
        <p:grpSp>
          <p:nvGrpSpPr>
            <p:cNvPr id="126" name="Group 125">
              <a:extLst>
                <a:ext uri="{FF2B5EF4-FFF2-40B4-BE49-F238E27FC236}">
                  <a16:creationId xmlns:a16="http://schemas.microsoft.com/office/drawing/2014/main" id="{C63D6BA5-5BDE-4196-9439-4031D7977E13}"/>
                </a:ext>
              </a:extLst>
            </p:cNvPr>
            <p:cNvGrpSpPr/>
            <p:nvPr/>
          </p:nvGrpSpPr>
          <p:grpSpPr>
            <a:xfrm>
              <a:off x="4530285" y="2635231"/>
              <a:ext cx="182906" cy="182905"/>
              <a:chOff x="653229" y="2635231"/>
              <a:chExt cx="182906" cy="182905"/>
            </a:xfrm>
          </p:grpSpPr>
          <p:sp>
            <p:nvSpPr>
              <p:cNvPr id="127" name="Oval 126">
                <a:extLst>
                  <a:ext uri="{FF2B5EF4-FFF2-40B4-BE49-F238E27FC236}">
                    <a16:creationId xmlns:a16="http://schemas.microsoft.com/office/drawing/2014/main" id="{DFA533C9-B658-42FA-BCCA-166B7F89CE4F}"/>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check">
                <a:extLst>
                  <a:ext uri="{FF2B5EF4-FFF2-40B4-BE49-F238E27FC236}">
                    <a16:creationId xmlns:a16="http://schemas.microsoft.com/office/drawing/2014/main" id="{C838BE42-624D-4ABE-BC36-19D36D6845E9}"/>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9" name="Group 128">
            <a:extLst>
              <a:ext uri="{FF2B5EF4-FFF2-40B4-BE49-F238E27FC236}">
                <a16:creationId xmlns:a16="http://schemas.microsoft.com/office/drawing/2014/main" id="{7C7DBC19-808D-4813-A952-AC0E53841FDE}"/>
              </a:ext>
            </a:extLst>
          </p:cNvPr>
          <p:cNvGrpSpPr/>
          <p:nvPr/>
        </p:nvGrpSpPr>
        <p:grpSpPr>
          <a:xfrm>
            <a:off x="8838186" y="3421116"/>
            <a:ext cx="2711474" cy="388550"/>
            <a:chOff x="4530285" y="2533358"/>
            <a:chExt cx="2766628" cy="396453"/>
          </a:xfrm>
        </p:grpSpPr>
        <p:sp>
          <p:nvSpPr>
            <p:cNvPr id="130" name="Content Placeholder 2">
              <a:extLst>
                <a:ext uri="{FF2B5EF4-FFF2-40B4-BE49-F238E27FC236}">
                  <a16:creationId xmlns:a16="http://schemas.microsoft.com/office/drawing/2014/main" id="{F9D60FF9-3053-42AA-B951-4201EFB674C7}"/>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Near real-time delivery</a:t>
              </a:r>
            </a:p>
          </p:txBody>
        </p:sp>
        <p:grpSp>
          <p:nvGrpSpPr>
            <p:cNvPr id="131" name="Group 130">
              <a:extLst>
                <a:ext uri="{FF2B5EF4-FFF2-40B4-BE49-F238E27FC236}">
                  <a16:creationId xmlns:a16="http://schemas.microsoft.com/office/drawing/2014/main" id="{7970595C-B590-4381-844A-74AC870A93DA}"/>
                </a:ext>
              </a:extLst>
            </p:cNvPr>
            <p:cNvGrpSpPr/>
            <p:nvPr/>
          </p:nvGrpSpPr>
          <p:grpSpPr>
            <a:xfrm>
              <a:off x="4530285" y="2635231"/>
              <a:ext cx="182906" cy="182905"/>
              <a:chOff x="653229" y="2635231"/>
              <a:chExt cx="182906" cy="182905"/>
            </a:xfrm>
          </p:grpSpPr>
          <p:sp>
            <p:nvSpPr>
              <p:cNvPr id="132" name="Oval 131">
                <a:extLst>
                  <a:ext uri="{FF2B5EF4-FFF2-40B4-BE49-F238E27FC236}">
                    <a16:creationId xmlns:a16="http://schemas.microsoft.com/office/drawing/2014/main" id="{2E8AA37C-580A-47CD-A110-EB15A2E2A734}"/>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check">
                <a:extLst>
                  <a:ext uri="{FF2B5EF4-FFF2-40B4-BE49-F238E27FC236}">
                    <a16:creationId xmlns:a16="http://schemas.microsoft.com/office/drawing/2014/main" id="{8B4D76F8-D3E3-4ED6-A33F-7BD3CF449044}"/>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34" name="Group 133">
            <a:extLst>
              <a:ext uri="{FF2B5EF4-FFF2-40B4-BE49-F238E27FC236}">
                <a16:creationId xmlns:a16="http://schemas.microsoft.com/office/drawing/2014/main" id="{E66C2C0C-E442-4495-B089-D7209CC18ED9}"/>
              </a:ext>
            </a:extLst>
          </p:cNvPr>
          <p:cNvGrpSpPr/>
          <p:nvPr/>
        </p:nvGrpSpPr>
        <p:grpSpPr>
          <a:xfrm>
            <a:off x="8838185" y="3878725"/>
            <a:ext cx="2738838" cy="388550"/>
            <a:chOff x="4530285" y="2515930"/>
            <a:chExt cx="2794547" cy="396453"/>
          </a:xfrm>
        </p:grpSpPr>
        <p:sp>
          <p:nvSpPr>
            <p:cNvPr id="135" name="Content Placeholder 2">
              <a:extLst>
                <a:ext uri="{FF2B5EF4-FFF2-40B4-BE49-F238E27FC236}">
                  <a16:creationId xmlns:a16="http://schemas.microsoft.com/office/drawing/2014/main" id="{298690A7-D9C7-44DE-8223-9D283BDBA6B6}"/>
                </a:ext>
              </a:extLst>
            </p:cNvPr>
            <p:cNvSpPr txBox="1">
              <a:spLocks/>
            </p:cNvSpPr>
            <p:nvPr/>
          </p:nvSpPr>
          <p:spPr>
            <a:xfrm>
              <a:off x="4651852" y="2515930"/>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Broad coverage</a:t>
              </a:r>
            </a:p>
          </p:txBody>
        </p:sp>
        <p:grpSp>
          <p:nvGrpSpPr>
            <p:cNvPr id="136" name="Group 135">
              <a:extLst>
                <a:ext uri="{FF2B5EF4-FFF2-40B4-BE49-F238E27FC236}">
                  <a16:creationId xmlns:a16="http://schemas.microsoft.com/office/drawing/2014/main" id="{7FAABEDF-E98D-4D31-BF27-E7D6591A7620}"/>
                </a:ext>
              </a:extLst>
            </p:cNvPr>
            <p:cNvGrpSpPr/>
            <p:nvPr/>
          </p:nvGrpSpPr>
          <p:grpSpPr>
            <a:xfrm>
              <a:off x="4530285" y="2635230"/>
              <a:ext cx="182906" cy="182905"/>
              <a:chOff x="653229" y="2635230"/>
              <a:chExt cx="182906" cy="182905"/>
            </a:xfrm>
          </p:grpSpPr>
          <p:sp>
            <p:nvSpPr>
              <p:cNvPr id="137" name="Oval 136">
                <a:extLst>
                  <a:ext uri="{FF2B5EF4-FFF2-40B4-BE49-F238E27FC236}">
                    <a16:creationId xmlns:a16="http://schemas.microsoft.com/office/drawing/2014/main" id="{DAF20CFF-D3AE-4539-9595-4DFC78D7F147}"/>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2C4D9178-AAC7-4359-B09A-2AE0362166CE}"/>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Tree>
    <p:extLst>
      <p:ext uri="{BB962C8B-B14F-4D97-AF65-F5344CB8AC3E}">
        <p14:creationId xmlns:p14="http://schemas.microsoft.com/office/powerpoint/2010/main" val="44777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1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1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nodeType="withEffect">
                                  <p:stCondLst>
                                    <p:cond delay="15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15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30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par>
                                <p:cTn id="35" presetID="10" presetClass="entr" presetSubtype="0" fill="hold" nodeType="withEffect">
                                  <p:stCondLst>
                                    <p:cond delay="30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par>
                                <p:cTn id="38" presetID="10" presetClass="entr" presetSubtype="0" fill="hold" nodeType="withEffect">
                                  <p:stCondLst>
                                    <p:cond delay="30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42" presetClass="path" presetSubtype="0" decel="100000" fill="hold" nodeType="withEffect">
                                  <p:stCondLst>
                                    <p:cond delay="0"/>
                                  </p:stCondLst>
                                  <p:childTnLst>
                                    <p:animMotion origin="layout" path="M 3.72479E-6 0.04607 L 3.72479E-6 7.399E-7 " pathEditMode="relative" rAng="0" ptsTypes="AA">
                                      <p:cBhvr>
                                        <p:cTn id="50" dur="1000" fill="hold"/>
                                        <p:tgtEl>
                                          <p:spTgt spid="39"/>
                                        </p:tgtEl>
                                        <p:attrNameLst>
                                          <p:attrName>ppt_x</p:attrName>
                                          <p:attrName>ppt_y</p:attrName>
                                        </p:attrNameLst>
                                      </p:cBhvr>
                                      <p:rCtr x="0" y="-2315"/>
                                    </p:animMotion>
                                  </p:childTnLst>
                                </p:cTn>
                              </p:par>
                            </p:childTnLst>
                          </p:cTn>
                        </p:par>
                      </p:childTnLst>
                    </p:cTn>
                  </p:par>
                  <p:par>
                    <p:cTn id="51" fill="hold">
                      <p:stCondLst>
                        <p:cond delay="indefinite"/>
                      </p:stCondLst>
                      <p:childTnLst>
                        <p:par>
                          <p:cTn id="52" fill="hold">
                            <p:stCondLst>
                              <p:cond delay="0"/>
                            </p:stCondLst>
                            <p:childTnLst>
                              <p:par>
                                <p:cTn id="53" presetID="2" presetClass="entr" presetSubtype="8" decel="10000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750" fill="hold"/>
                                        <p:tgtEl>
                                          <p:spTgt spid="9"/>
                                        </p:tgtEl>
                                        <p:attrNameLst>
                                          <p:attrName>ppt_x</p:attrName>
                                        </p:attrNameLst>
                                      </p:cBhvr>
                                      <p:tavLst>
                                        <p:tav tm="0">
                                          <p:val>
                                            <p:strVal val="0-#ppt_w/2"/>
                                          </p:val>
                                        </p:tav>
                                        <p:tav tm="100000">
                                          <p:val>
                                            <p:strVal val="#ppt_x"/>
                                          </p:val>
                                        </p:tav>
                                      </p:tavLst>
                                    </p:anim>
                                    <p:anim calcmode="lin" valueType="num">
                                      <p:cBhvr additive="base">
                                        <p:cTn id="5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683290" y="3332780"/>
            <a:ext cx="787520" cy="684269"/>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5"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92648" y="2010312"/>
            <a:ext cx="1866926"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Code</a:t>
            </a:r>
          </a:p>
        </p:txBody>
      </p:sp>
      <p:sp>
        <p:nvSpPr>
          <p:cNvPr id="20" name="TextBox 19"/>
          <p:cNvSpPr txBox="1"/>
          <p:nvPr/>
        </p:nvSpPr>
        <p:spPr>
          <a:xfrm>
            <a:off x="7569677" y="2010312"/>
            <a:ext cx="1866926" cy="566967"/>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Events + data</a:t>
            </a:r>
          </a:p>
        </p:txBody>
      </p:sp>
      <p:sp>
        <p:nvSpPr>
          <p:cNvPr id="25" name="TextBox 24"/>
          <p:cNvSpPr txBox="1"/>
          <p:nvPr/>
        </p:nvSpPr>
        <p:spPr>
          <a:xfrm>
            <a:off x="5045058" y="2010312"/>
            <a:ext cx="2197055"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lstStyle/>
          <a:p>
            <a:r>
              <a:rPr lang="en-US"/>
              <a:t>Introducing Functions</a:t>
            </a:r>
            <a:br>
              <a:rPr lang="en-US"/>
            </a:b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53251" y="2349852"/>
            <a:ext cx="1016708" cy="2793794"/>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689985" y="2337654"/>
            <a:ext cx="981963" cy="2793794"/>
          </a:xfrm>
          <a:prstGeom prst="rect">
            <a:avLst/>
          </a:prstGeom>
        </p:spPr>
      </p:pic>
      <p:pic>
        <p:nvPicPr>
          <p:cNvPr id="22" name="slash"/>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08850" y="2353159"/>
            <a:ext cx="939098" cy="27937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3106" y="2387462"/>
            <a:ext cx="3019506" cy="2664621"/>
          </a:xfrm>
          <a:prstGeom prst="rect">
            <a:avLst/>
          </a:prstGeom>
        </p:spPr>
      </p:pic>
    </p:spTree>
    <p:extLst>
      <p:ext uri="{BB962C8B-B14F-4D97-AF65-F5344CB8AC3E}">
        <p14:creationId xmlns:p14="http://schemas.microsoft.com/office/powerpoint/2010/main" val="6237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89511"/>
            <a:ext cx="11655840" cy="899665"/>
          </a:xfrm>
        </p:spPr>
        <p:txBody>
          <a:bodyPr/>
          <a:lstStyle/>
          <a:p>
            <a:r>
              <a:rPr lang="en-US"/>
              <a:t>How is </a:t>
            </a:r>
            <a:r>
              <a:rPr lang="en-US" err="1"/>
              <a:t>serverless</a:t>
            </a:r>
            <a:r>
              <a:rPr lang="en-US"/>
              <a:t> development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Outside </a:t>
                </a:r>
                <a:br>
                  <a:rPr kumimoji="0" lang="en-US" sz="2200" b="0" i="0" u="none" strike="noStrike" kern="1200" cap="none" spc="0" normalizeH="0" baseline="0" noProof="0">
                    <a:ln>
                      <a:noFill/>
                    </a:ln>
                    <a:solidFill>
                      <a:srgbClr val="0078D7"/>
                    </a:solidFill>
                    <a:effectLst/>
                    <a:uLnTx/>
                    <a:uFillTx/>
                    <a:latin typeface="Segoe UI Light"/>
                    <a:ea typeface="+mn-ea"/>
                    <a:cs typeface="Segoe UI"/>
                  </a:rPr>
                </a:br>
                <a:r>
                  <a:rPr kumimoji="0" lang="en-US" sz="2200" b="0" i="0" u="none" strike="noStrike" kern="1200" cap="none" spc="0" normalizeH="0" baseline="0" noProof="0">
                    <a:ln>
                      <a:noFill/>
                    </a:ln>
                    <a:solidFill>
                      <a:srgbClr val="0078D7"/>
                    </a:solidFill>
                    <a:effectLst/>
                    <a:uLnTx/>
                    <a:uFillTx/>
                    <a:latin typeface="Segoe UI Light"/>
                    <a:ea typeface="+mn-ea"/>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57D0-EB32-4A2C-866A-97D060F608D8}"/>
              </a:ext>
            </a:extLst>
          </p:cNvPr>
          <p:cNvSpPr>
            <a:spLocks noGrp="1"/>
          </p:cNvSpPr>
          <p:nvPr>
            <p:ph type="title"/>
          </p:nvPr>
        </p:nvSpPr>
        <p:spPr>
          <a:xfrm>
            <a:off x="269239" y="2084172"/>
            <a:ext cx="11653523" cy="1162178"/>
          </a:xfrm>
        </p:spPr>
        <p:txBody>
          <a:bodyPr/>
          <a:lstStyle/>
          <a:p>
            <a:r>
              <a:rPr lang="en-US"/>
              <a:t>Key Indicators for </a:t>
            </a:r>
            <a:r>
              <a:rPr lang="en-US" err="1"/>
              <a:t>Serverless</a:t>
            </a:r>
            <a:endParaRPr lang="en-US"/>
          </a:p>
        </p:txBody>
      </p:sp>
    </p:spTree>
    <p:extLst>
      <p:ext uri="{BB962C8B-B14F-4D97-AF65-F5344CB8AC3E}">
        <p14:creationId xmlns:p14="http://schemas.microsoft.com/office/powerpoint/2010/main" val="35631377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Indicators for </a:t>
            </a:r>
            <a:r>
              <a:rPr lang="en-US" err="1"/>
              <a:t>Serverless</a:t>
            </a:r>
            <a:endParaRPr lang="en-US"/>
          </a:p>
        </p:txBody>
      </p:sp>
      <p:sp>
        <p:nvSpPr>
          <p:cNvPr id="3" name="Text Placeholder 2"/>
          <p:cNvSpPr>
            <a:spLocks noGrp="1"/>
          </p:cNvSpPr>
          <p:nvPr>
            <p:ph type="body" sz="quarter" idx="10"/>
          </p:nvPr>
        </p:nvSpPr>
        <p:spPr>
          <a:xfrm>
            <a:off x="269240" y="1835948"/>
            <a:ext cx="11653523" cy="3382529"/>
          </a:xfrm>
        </p:spPr>
        <p:txBody>
          <a:bodyPr/>
          <a:lstStyle/>
          <a:p>
            <a:r>
              <a:rPr lang="en-US"/>
              <a:t>Stateless and</a:t>
            </a:r>
            <a:r>
              <a:rPr lang="en-US">
                <a:sym typeface="Wingdings" panose="05000000000000000000" pitchFamily="2" charset="2"/>
              </a:rPr>
              <a:t> scale</a:t>
            </a:r>
            <a:endParaRPr lang="en-US"/>
          </a:p>
          <a:p>
            <a:r>
              <a:rPr lang="en-US"/>
              <a:t>Not worth deploying a traditional backend</a:t>
            </a:r>
          </a:p>
          <a:p>
            <a:r>
              <a:rPr lang="en-US"/>
              <a:t>Workload is sporadic (high volatility of demand)</a:t>
            </a:r>
          </a:p>
          <a:p>
            <a:r>
              <a:rPr lang="en-US"/>
              <a:t>Dev ops favored versus dedicated ops</a:t>
            </a:r>
          </a:p>
          <a:p>
            <a:r>
              <a:rPr lang="en-US"/>
              <a:t>Lots of different services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a:t>Serverless scenarios: anything that responds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6089797" y="3613010"/>
            <a:ext cx="5619168" cy="2230969"/>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6089797" y="1182361"/>
            <a:ext cx="5619168" cy="2230969"/>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418643" y="3613010"/>
            <a:ext cx="5619168" cy="2230969"/>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407639" y="1194045"/>
            <a:ext cx="5619168" cy="2230969"/>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65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
                                        <p:tgtEl>
                                          <p:spTgt spid="448"/>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448"/>
                                        </p:tgtEl>
                                        <p:attrNameLst>
                                          <p:attrName>ppt_x</p:attrName>
                                          <p:attrName>ppt_y</p:attrName>
                                        </p:attrNameLst>
                                      </p:cBhvr>
                                      <p:rCtr x="-1200"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grpId="1" nodeType="withEffect">
                                  <p:stCondLst>
                                    <p:cond delay="0"/>
                                  </p:stCondLst>
                                  <p:childTnLst>
                                    <p:animMotion origin="layout" path="M -1.19734E-6 4.82524E-6 L 0.03957 4.82524E-6 " pathEditMode="relative" rAng="0" ptsTypes="AA">
                                      <p:cBhvr>
                                        <p:cTn id="14" dur="500" spd="-100000" fill="hold"/>
                                        <p:tgtEl>
                                          <p:spTgt spid="2"/>
                                        </p:tgtEl>
                                        <p:attrNameLst>
                                          <p:attrName>ppt_x</p:attrName>
                                          <p:attrName>ppt_y</p:attrName>
                                        </p:attrNameLst>
                                      </p:cBhvr>
                                      <p:rCtr x="197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67194E-6 2.26963E-6 L -0.02387 2.2696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9"/>
                                        </p:tgtEl>
                                        <p:attrNameLst>
                                          <p:attrName>style.visibility</p:attrName>
                                        </p:attrNameLst>
                                      </p:cBhvr>
                                      <p:to>
                                        <p:strVal val="visible"/>
                                      </p:to>
                                    </p:set>
                                    <p:animEffect transition="in" filter="fade">
                                      <p:cBhvr>
                                        <p:cTn id="26" dur="500"/>
                                        <p:tgtEl>
                                          <p:spTgt spid="449"/>
                                        </p:tgtEl>
                                      </p:cBhvr>
                                    </p:animEffect>
                                  </p:childTnLst>
                                </p:cTn>
                              </p:par>
                              <p:par>
                                <p:cTn id="27" presetID="35" presetClass="path" presetSubtype="0" decel="100000" fill="hold" nodeType="withEffect">
                                  <p:stCondLst>
                                    <p:cond delay="0"/>
                                  </p:stCondLst>
                                  <p:childTnLst>
                                    <p:animMotion origin="layout" path="M -1.10288E-6 -4.46664E-6 L -0.02387 -4.46664E-6 " pathEditMode="relative" rAng="0" ptsTypes="AA">
                                      <p:cBhvr>
                                        <p:cTn id="28" dur="750" spd="-100000" fill="hold"/>
                                        <p:tgtEl>
                                          <p:spTgt spid="449"/>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0"/>
                                        </p:tgtEl>
                                        <p:attrNameLst>
                                          <p:attrName>style.visibility</p:attrName>
                                        </p:attrNameLst>
                                      </p:cBhvr>
                                      <p:to>
                                        <p:strVal val="visible"/>
                                      </p:to>
                                    </p:set>
                                    <p:animEffect transition="in" filter="fade">
                                      <p:cBhvr>
                                        <p:cTn id="33" dur="500"/>
                                        <p:tgtEl>
                                          <p:spTgt spid="450"/>
                                        </p:tgtEl>
                                      </p:cBhvr>
                                    </p:animEffect>
                                  </p:childTnLst>
                                </p:cTn>
                              </p:par>
                              <p:par>
                                <p:cTn id="34" presetID="35" presetClass="path" presetSubtype="0" decel="100000" fill="hold" nodeType="withEffect">
                                  <p:stCondLst>
                                    <p:cond delay="0"/>
                                  </p:stCondLst>
                                  <p:childTnLst>
                                    <p:animMotion origin="layout" path="M -4.08731E-6 -4.48933E-6 L -0.02387 -4.48933E-6 " pathEditMode="relative" rAng="0" ptsTypes="AA">
                                      <p:cBhvr>
                                        <p:cTn id="35"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6F4B7-CA1F-4801-BFC9-148285FF0AEC}"/>
              </a:ext>
            </a:extLst>
          </p:cNvPr>
          <p:cNvSpPr>
            <a:spLocks noGrp="1"/>
          </p:cNvSpPr>
          <p:nvPr>
            <p:ph type="title"/>
          </p:nvPr>
        </p:nvSpPr>
        <p:spPr/>
        <p:txBody>
          <a:bodyPr/>
          <a:lstStyle/>
          <a:p>
            <a:r>
              <a:rPr lang="en-US"/>
              <a:t>Hands on Lab:  Functions</a:t>
            </a:r>
          </a:p>
        </p:txBody>
      </p:sp>
      <p:sp>
        <p:nvSpPr>
          <p:cNvPr id="4" name="Text Placeholder 3">
            <a:extLst>
              <a:ext uri="{FF2B5EF4-FFF2-40B4-BE49-F238E27FC236}">
                <a16:creationId xmlns:a16="http://schemas.microsoft.com/office/drawing/2014/main" id="{F7EAD69F-663B-44B3-8177-856BFC4409B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26284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00BC-621C-4EA2-98A5-415DD1FA33B7}"/>
              </a:ext>
            </a:extLst>
          </p:cNvPr>
          <p:cNvSpPr>
            <a:spLocks noGrp="1"/>
          </p:cNvSpPr>
          <p:nvPr>
            <p:ph type="title"/>
          </p:nvPr>
        </p:nvSpPr>
        <p:spPr/>
        <p:txBody>
          <a:bodyPr/>
          <a:lstStyle/>
          <a:p>
            <a:r>
              <a:rPr lang="en-US"/>
              <a:t>Patterns to Follow</a:t>
            </a:r>
          </a:p>
        </p:txBody>
      </p:sp>
      <p:sp>
        <p:nvSpPr>
          <p:cNvPr id="3" name="Text Placeholder 2">
            <a:extLst>
              <a:ext uri="{FF2B5EF4-FFF2-40B4-BE49-F238E27FC236}">
                <a16:creationId xmlns:a16="http://schemas.microsoft.com/office/drawing/2014/main" id="{9E7F99F0-EC9F-4765-BF52-ADD9CB25BB2D}"/>
              </a:ext>
            </a:extLst>
          </p:cNvPr>
          <p:cNvSpPr>
            <a:spLocks noGrp="1"/>
          </p:cNvSpPr>
          <p:nvPr>
            <p:ph type="body" sz="quarter" idx="10"/>
          </p:nvPr>
        </p:nvSpPr>
        <p:spPr>
          <a:xfrm>
            <a:off x="269239" y="1882863"/>
            <a:ext cx="11653523" cy="2055114"/>
          </a:xfrm>
        </p:spPr>
        <p:txBody>
          <a:bodyPr/>
          <a:lstStyle/>
          <a:p>
            <a:pPr fontAlgn="base"/>
            <a:r>
              <a:rPr lang="en-US"/>
              <a:t>Keep execution short and return quickly </a:t>
            </a:r>
          </a:p>
          <a:p>
            <a:pPr fontAlgn="base"/>
            <a:r>
              <a:rPr lang="en-US"/>
              <a:t>Decouple tasks </a:t>
            </a:r>
          </a:p>
          <a:p>
            <a:pPr fontAlgn="base"/>
            <a:r>
              <a:rPr lang="en-US"/>
              <a:t>Compile and or pack to optimize cold start times</a:t>
            </a:r>
          </a:p>
        </p:txBody>
      </p:sp>
    </p:spTree>
    <p:extLst>
      <p:ext uri="{BB962C8B-B14F-4D97-AF65-F5344CB8AC3E}">
        <p14:creationId xmlns:p14="http://schemas.microsoft.com/office/powerpoint/2010/main" val="3419396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8302594"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Where did all the Servers go?</a:t>
            </a:r>
          </a:p>
        </p:txBody>
      </p:sp>
      <p:sp>
        <p:nvSpPr>
          <p:cNvPr id="3" name="TextBox 2">
            <a:extLst>
              <a:ext uri="{FF2B5EF4-FFF2-40B4-BE49-F238E27FC236}">
                <a16:creationId xmlns:a16="http://schemas.microsoft.com/office/drawing/2014/main" id="{38D7BBB2-69DE-4B9D-A6F9-FA99D1525A09}"/>
              </a:ext>
            </a:extLst>
          </p:cNvPr>
          <p:cNvSpPr txBox="1"/>
          <p:nvPr/>
        </p:nvSpPr>
        <p:spPr>
          <a:xfrm>
            <a:off x="5307496" y="5579166"/>
            <a:ext cx="611609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And who are these people with slides?</a:t>
            </a:r>
          </a:p>
        </p:txBody>
      </p:sp>
    </p:spTree>
    <p:extLst>
      <p:ext uri="{BB962C8B-B14F-4D97-AF65-F5344CB8AC3E}">
        <p14:creationId xmlns:p14="http://schemas.microsoft.com/office/powerpoint/2010/main" val="25344181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C20D8E7E-3DD3-4D91-8C29-8CD336C38E8D}"/>
              </a:ext>
            </a:extLst>
          </p:cNvPr>
          <p:cNvGrpSpPr/>
          <p:nvPr/>
        </p:nvGrpSpPr>
        <p:grpSpPr>
          <a:xfrm>
            <a:off x="457200" y="1828800"/>
            <a:ext cx="11238336" cy="4461938"/>
            <a:chOff x="6240725" y="1916792"/>
            <a:chExt cx="5733470" cy="2276351"/>
          </a:xfrm>
        </p:grpSpPr>
        <p:sp>
          <p:nvSpPr>
            <p:cNvPr id="102" name="Rectangle 101">
              <a:extLst>
                <a:ext uri="{FF2B5EF4-FFF2-40B4-BE49-F238E27FC236}">
                  <a16:creationId xmlns:a16="http://schemas.microsoft.com/office/drawing/2014/main" id="{9C684749-FA2C-4D61-95BA-25C2D5CC35CE}"/>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103" name="Rectangle 47">
              <a:extLst>
                <a:ext uri="{FF2B5EF4-FFF2-40B4-BE49-F238E27FC236}">
                  <a16:creationId xmlns:a16="http://schemas.microsoft.com/office/drawing/2014/main" id="{98251DFB-818C-4EC8-88A5-424DE2952111}"/>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104" name="Rectangle 47">
              <a:extLst>
                <a:ext uri="{FF2B5EF4-FFF2-40B4-BE49-F238E27FC236}">
                  <a16:creationId xmlns:a16="http://schemas.microsoft.com/office/drawing/2014/main" id="{3AD00E9B-8167-46D1-9858-6F96D21375A3}"/>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105" name="Straight Arrow Connector 104">
              <a:extLst>
                <a:ext uri="{FF2B5EF4-FFF2-40B4-BE49-F238E27FC236}">
                  <a16:creationId xmlns:a16="http://schemas.microsoft.com/office/drawing/2014/main" id="{61721D6A-69B9-44CA-ABFF-3328273820D2}"/>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61F58BCF-7C0A-427E-9D7F-F0E08B160693}"/>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63D99FDB-17E2-488C-B849-F6602F07D78F}"/>
                </a:ext>
              </a:extLst>
            </p:cNvPr>
            <p:cNvGrpSpPr/>
            <p:nvPr/>
          </p:nvGrpSpPr>
          <p:grpSpPr>
            <a:xfrm>
              <a:off x="7917950" y="2524829"/>
              <a:ext cx="452260" cy="417074"/>
              <a:chOff x="7989965" y="5173839"/>
              <a:chExt cx="308230" cy="284249"/>
            </a:xfrm>
          </p:grpSpPr>
          <p:sp>
            <p:nvSpPr>
              <p:cNvPr id="192" name="Rectangle 191">
                <a:extLst>
                  <a:ext uri="{FF2B5EF4-FFF2-40B4-BE49-F238E27FC236}">
                    <a16:creationId xmlns:a16="http://schemas.microsoft.com/office/drawing/2014/main" id="{F96DBDA4-641C-47DC-922E-C3BD7088758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485E7C9D-79DC-4519-9A32-8716CCD57436}"/>
                  </a:ext>
                </a:extLst>
              </p:cNvPr>
              <p:cNvGrpSpPr/>
              <p:nvPr/>
            </p:nvGrpSpPr>
            <p:grpSpPr>
              <a:xfrm>
                <a:off x="7989965" y="5173839"/>
                <a:ext cx="308230" cy="284249"/>
                <a:chOff x="7875624" y="5410159"/>
                <a:chExt cx="308230" cy="284249"/>
              </a:xfrm>
            </p:grpSpPr>
            <p:sp>
              <p:nvSpPr>
                <p:cNvPr id="194" name="Freeform 17">
                  <a:extLst>
                    <a:ext uri="{FF2B5EF4-FFF2-40B4-BE49-F238E27FC236}">
                      <a16:creationId xmlns:a16="http://schemas.microsoft.com/office/drawing/2014/main" id="{A66BD6AF-344C-44DE-B8BD-0457975DB2B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5" name="Group 194">
                  <a:extLst>
                    <a:ext uri="{FF2B5EF4-FFF2-40B4-BE49-F238E27FC236}">
                      <a16:creationId xmlns:a16="http://schemas.microsoft.com/office/drawing/2014/main" id="{BE1948B7-5C58-47AD-B2A5-D03C30CE8CA9}"/>
                    </a:ext>
                  </a:extLst>
                </p:cNvPr>
                <p:cNvGrpSpPr/>
                <p:nvPr/>
              </p:nvGrpSpPr>
              <p:grpSpPr>
                <a:xfrm>
                  <a:off x="7875624" y="5410159"/>
                  <a:ext cx="308230" cy="284249"/>
                  <a:chOff x="7875624" y="5410159"/>
                  <a:chExt cx="308230" cy="284249"/>
                </a:xfrm>
              </p:grpSpPr>
              <p:sp>
                <p:nvSpPr>
                  <p:cNvPr id="196" name="Freeform 15">
                    <a:extLst>
                      <a:ext uri="{FF2B5EF4-FFF2-40B4-BE49-F238E27FC236}">
                        <a16:creationId xmlns:a16="http://schemas.microsoft.com/office/drawing/2014/main" id="{727174D2-1114-4CDF-88F2-D6465063C37F}"/>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Freeform 16">
                    <a:extLst>
                      <a:ext uri="{FF2B5EF4-FFF2-40B4-BE49-F238E27FC236}">
                        <a16:creationId xmlns:a16="http://schemas.microsoft.com/office/drawing/2014/main" id="{DA99F216-F3E4-40B9-B653-2683E1499EC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Freeform 19">
                    <a:extLst>
                      <a:ext uri="{FF2B5EF4-FFF2-40B4-BE49-F238E27FC236}">
                        <a16:creationId xmlns:a16="http://schemas.microsoft.com/office/drawing/2014/main" id="{0541440E-1C88-48EB-A0E3-1882C9E03F4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08" name="Straight Arrow Connector 107">
              <a:extLst>
                <a:ext uri="{FF2B5EF4-FFF2-40B4-BE49-F238E27FC236}">
                  <a16:creationId xmlns:a16="http://schemas.microsoft.com/office/drawing/2014/main" id="{0A3135E7-00F2-4D1E-A7BE-A418AA5F07D0}"/>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9" name="Rectangle 47">
              <a:extLst>
                <a:ext uri="{FF2B5EF4-FFF2-40B4-BE49-F238E27FC236}">
                  <a16:creationId xmlns:a16="http://schemas.microsoft.com/office/drawing/2014/main" id="{8EE0C7AC-073A-424F-BCC3-87C66A47604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110" name="Rectangle: Rounded Corners 109">
              <a:extLst>
                <a:ext uri="{FF2B5EF4-FFF2-40B4-BE49-F238E27FC236}">
                  <a16:creationId xmlns:a16="http://schemas.microsoft.com/office/drawing/2014/main" id="{6EE2645A-4462-4DE9-B216-69900CBEB200}"/>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3CB89EB-6C44-436D-9136-DF63083D6458}"/>
                </a:ext>
              </a:extLst>
            </p:cNvPr>
            <p:cNvGrpSpPr/>
            <p:nvPr/>
          </p:nvGrpSpPr>
          <p:grpSpPr>
            <a:xfrm>
              <a:off x="10904663" y="2851700"/>
              <a:ext cx="583805" cy="499815"/>
              <a:chOff x="5888038" y="3135313"/>
              <a:chExt cx="1125538" cy="963612"/>
            </a:xfrm>
          </p:grpSpPr>
          <p:sp>
            <p:nvSpPr>
              <p:cNvPr id="163" name="Freeform 21">
                <a:extLst>
                  <a:ext uri="{FF2B5EF4-FFF2-40B4-BE49-F238E27FC236}">
                    <a16:creationId xmlns:a16="http://schemas.microsoft.com/office/drawing/2014/main" id="{C9511BD6-F7E5-4769-ABD9-6B09ED02547A}"/>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Freeform 22">
                <a:extLst>
                  <a:ext uri="{FF2B5EF4-FFF2-40B4-BE49-F238E27FC236}">
                    <a16:creationId xmlns:a16="http://schemas.microsoft.com/office/drawing/2014/main" id="{A709F152-1FA1-4DE6-8CB3-FFF4AF186F3B}"/>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AD0C2F2-A97D-4E2A-A3B7-15458E660C48}"/>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1D5235D-B0C2-44B4-BFB0-592F0F4E17A2}"/>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CB72B07-D95D-4990-8399-6C38406D7262}"/>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5DA7ABA-396F-45E9-B6E7-EDF3EB57079A}"/>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69192A0-AE59-4ECE-8B2C-7EDD4680AF37}"/>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033FDBC-BF05-4549-A576-CAA65DABC67D}"/>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3AED56EF-4D91-42E3-848C-4BD75BB38141}"/>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7DFA72A6-F866-47E9-BB00-3C90F6AE61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792E7342-EC6F-4A8D-8CD8-D1BBCD1D4E71}"/>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ABB4FD0E-297E-43D4-B631-2F719FB1F359}"/>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EC277F42-822C-467A-85B8-8BFBBAEA13B8}"/>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38F5490-2F5C-4EED-9C74-5832625827ED}"/>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86C74DBB-BF05-412E-B45E-8F9F946A287F}"/>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51381178-6D7E-4661-A3BD-05170793168A}"/>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B61F478B-6202-4747-A62A-0A7351A93186}"/>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38">
                <a:extLst>
                  <a:ext uri="{FF2B5EF4-FFF2-40B4-BE49-F238E27FC236}">
                    <a16:creationId xmlns:a16="http://schemas.microsoft.com/office/drawing/2014/main" id="{3601FB4B-6153-4AA5-9C37-A663A597FE2E}"/>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1" name="Freeform 39">
                <a:extLst>
                  <a:ext uri="{FF2B5EF4-FFF2-40B4-BE49-F238E27FC236}">
                    <a16:creationId xmlns:a16="http://schemas.microsoft.com/office/drawing/2014/main" id="{4496AE3D-2C19-4992-B0B8-32C94B34C4ED}"/>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2" name="Freeform 40">
                <a:extLst>
                  <a:ext uri="{FF2B5EF4-FFF2-40B4-BE49-F238E27FC236}">
                    <a16:creationId xmlns:a16="http://schemas.microsoft.com/office/drawing/2014/main" id="{263BDAF0-6C41-406C-995D-E008044AF01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41">
                <a:extLst>
                  <a:ext uri="{FF2B5EF4-FFF2-40B4-BE49-F238E27FC236}">
                    <a16:creationId xmlns:a16="http://schemas.microsoft.com/office/drawing/2014/main" id="{3B0D711D-89AB-4FBC-928F-083AB238E60D}"/>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42">
                <a:extLst>
                  <a:ext uri="{FF2B5EF4-FFF2-40B4-BE49-F238E27FC236}">
                    <a16:creationId xmlns:a16="http://schemas.microsoft.com/office/drawing/2014/main" id="{90E38A16-7DA4-41CA-B4A3-68DDAD2E6E49}"/>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43">
                <a:extLst>
                  <a:ext uri="{FF2B5EF4-FFF2-40B4-BE49-F238E27FC236}">
                    <a16:creationId xmlns:a16="http://schemas.microsoft.com/office/drawing/2014/main" id="{7800661B-1DB5-4E6E-8054-B76C8122466A}"/>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45037376-7C33-4E57-BF2D-E8303143630F}"/>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D4E0EB8A-AC79-4A2D-BEB1-2511EB77E0C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51B1F4C8-7C53-48C5-925F-C14C04D8B1F1}"/>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647D9DF1-DFCD-4BC5-A04E-FE4E2151AFD0}"/>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0" name="Freeform 48">
                <a:extLst>
                  <a:ext uri="{FF2B5EF4-FFF2-40B4-BE49-F238E27FC236}">
                    <a16:creationId xmlns:a16="http://schemas.microsoft.com/office/drawing/2014/main" id="{233AD9B9-B8A9-4BA5-AE14-E0CEC56AF2FA}"/>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1" name="Freeform 49">
                <a:extLst>
                  <a:ext uri="{FF2B5EF4-FFF2-40B4-BE49-F238E27FC236}">
                    <a16:creationId xmlns:a16="http://schemas.microsoft.com/office/drawing/2014/main" id="{B53240BB-FE5C-4684-B945-13D865BE539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D9084786-2904-4063-84DA-C53F088D54DD}"/>
                </a:ext>
              </a:extLst>
            </p:cNvPr>
            <p:cNvGrpSpPr/>
            <p:nvPr/>
          </p:nvGrpSpPr>
          <p:grpSpPr>
            <a:xfrm>
              <a:off x="6502049" y="2652225"/>
              <a:ext cx="858872" cy="854566"/>
              <a:chOff x="10534650" y="5259388"/>
              <a:chExt cx="633413" cy="630238"/>
            </a:xfrm>
          </p:grpSpPr>
          <p:sp>
            <p:nvSpPr>
              <p:cNvPr id="149" name="Oval 269">
                <a:extLst>
                  <a:ext uri="{FF2B5EF4-FFF2-40B4-BE49-F238E27FC236}">
                    <a16:creationId xmlns:a16="http://schemas.microsoft.com/office/drawing/2014/main" id="{95A8CA2C-0470-4E24-877D-79CB900E6FBC}"/>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Oval 270">
                <a:extLst>
                  <a:ext uri="{FF2B5EF4-FFF2-40B4-BE49-F238E27FC236}">
                    <a16:creationId xmlns:a16="http://schemas.microsoft.com/office/drawing/2014/main" id="{BC380EB9-78BA-424C-9364-C066BD2F3051}"/>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Oval 271">
                <a:extLst>
                  <a:ext uri="{FF2B5EF4-FFF2-40B4-BE49-F238E27FC236}">
                    <a16:creationId xmlns:a16="http://schemas.microsoft.com/office/drawing/2014/main" id="{23442F04-A92C-4E48-91A7-A1BE572A07D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272">
                <a:extLst>
                  <a:ext uri="{FF2B5EF4-FFF2-40B4-BE49-F238E27FC236}">
                    <a16:creationId xmlns:a16="http://schemas.microsoft.com/office/drawing/2014/main" id="{5697F94A-841E-4013-91DD-9C16A36AD590}"/>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Line 273">
                <a:extLst>
                  <a:ext uri="{FF2B5EF4-FFF2-40B4-BE49-F238E27FC236}">
                    <a16:creationId xmlns:a16="http://schemas.microsoft.com/office/drawing/2014/main" id="{628B5533-34D2-4444-B65F-9AB74F0E1551}"/>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Line 274">
                <a:extLst>
                  <a:ext uri="{FF2B5EF4-FFF2-40B4-BE49-F238E27FC236}">
                    <a16:creationId xmlns:a16="http://schemas.microsoft.com/office/drawing/2014/main" id="{D13C542D-A830-4F3D-8E33-C1ED19F0CAD8}"/>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Line 275">
                <a:extLst>
                  <a:ext uri="{FF2B5EF4-FFF2-40B4-BE49-F238E27FC236}">
                    <a16:creationId xmlns:a16="http://schemas.microsoft.com/office/drawing/2014/main" id="{29417983-727F-4B07-A648-92E38341B247}"/>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Line 276">
                <a:extLst>
                  <a:ext uri="{FF2B5EF4-FFF2-40B4-BE49-F238E27FC236}">
                    <a16:creationId xmlns:a16="http://schemas.microsoft.com/office/drawing/2014/main" id="{5692E7AC-81D4-45FC-93FA-C24D43086A28}"/>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Line 277">
                <a:extLst>
                  <a:ext uri="{FF2B5EF4-FFF2-40B4-BE49-F238E27FC236}">
                    <a16:creationId xmlns:a16="http://schemas.microsoft.com/office/drawing/2014/main" id="{D535F283-A0D0-4FC3-8425-8BCC7F37F554}"/>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Oval 278">
                <a:extLst>
                  <a:ext uri="{FF2B5EF4-FFF2-40B4-BE49-F238E27FC236}">
                    <a16:creationId xmlns:a16="http://schemas.microsoft.com/office/drawing/2014/main" id="{A27A0FE9-1D4F-464A-8E9B-56B7D75A23AB}"/>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Oval 279">
                <a:extLst>
                  <a:ext uri="{FF2B5EF4-FFF2-40B4-BE49-F238E27FC236}">
                    <a16:creationId xmlns:a16="http://schemas.microsoft.com/office/drawing/2014/main" id="{A119BD0B-23DE-4807-83AC-35589D83AC6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Line 280">
                <a:extLst>
                  <a:ext uri="{FF2B5EF4-FFF2-40B4-BE49-F238E27FC236}">
                    <a16:creationId xmlns:a16="http://schemas.microsoft.com/office/drawing/2014/main" id="{0C66F9F9-C0E3-40E4-B466-1AF440251831}"/>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Line 281">
                <a:extLst>
                  <a:ext uri="{FF2B5EF4-FFF2-40B4-BE49-F238E27FC236}">
                    <a16:creationId xmlns:a16="http://schemas.microsoft.com/office/drawing/2014/main" id="{C6C85287-9546-41A0-A782-736BA799F633}"/>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Line 282">
                <a:extLst>
                  <a:ext uri="{FF2B5EF4-FFF2-40B4-BE49-F238E27FC236}">
                    <a16:creationId xmlns:a16="http://schemas.microsoft.com/office/drawing/2014/main" id="{A5026058-0911-46F7-9A9A-A6F833E8B08D}"/>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C472F78E-CAEE-400F-90AD-73CE503B84CA}"/>
                </a:ext>
              </a:extLst>
            </p:cNvPr>
            <p:cNvGrpSpPr/>
            <p:nvPr/>
          </p:nvGrpSpPr>
          <p:grpSpPr>
            <a:xfrm>
              <a:off x="8547295" y="2851700"/>
              <a:ext cx="917482" cy="499815"/>
              <a:chOff x="8484563" y="2851700"/>
              <a:chExt cx="917482" cy="499815"/>
            </a:xfrm>
          </p:grpSpPr>
          <p:grpSp>
            <p:nvGrpSpPr>
              <p:cNvPr id="114" name="Group 113">
                <a:extLst>
                  <a:ext uri="{FF2B5EF4-FFF2-40B4-BE49-F238E27FC236}">
                    <a16:creationId xmlns:a16="http://schemas.microsoft.com/office/drawing/2014/main" id="{B0E4633D-A0E6-4F69-B8D3-E8BB0238193B}"/>
                  </a:ext>
                </a:extLst>
              </p:cNvPr>
              <p:cNvGrpSpPr/>
              <p:nvPr/>
            </p:nvGrpSpPr>
            <p:grpSpPr>
              <a:xfrm>
                <a:off x="8818240" y="2851700"/>
                <a:ext cx="583805" cy="499815"/>
                <a:chOff x="5888038" y="3135313"/>
                <a:chExt cx="1125538" cy="963612"/>
              </a:xfrm>
            </p:grpSpPr>
            <p:sp>
              <p:nvSpPr>
                <p:cNvPr id="120" name="Freeform 21">
                  <a:extLst>
                    <a:ext uri="{FF2B5EF4-FFF2-40B4-BE49-F238E27FC236}">
                      <a16:creationId xmlns:a16="http://schemas.microsoft.com/office/drawing/2014/main" id="{4C5119B3-94F6-4D93-9749-D5C389E45173}"/>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Freeform 22">
                  <a:extLst>
                    <a:ext uri="{FF2B5EF4-FFF2-40B4-BE49-F238E27FC236}">
                      <a16:creationId xmlns:a16="http://schemas.microsoft.com/office/drawing/2014/main" id="{E60FA113-D080-4259-999B-A748625BD892}"/>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3FFDABB9-6503-477A-9053-1FFCD980C61C}"/>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9621553-7C8F-4BE7-93D9-293C72B1ABD3}"/>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FE235BD5-5FF2-4016-BFEA-A644CED27275}"/>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82693F1-2CC4-441C-85A2-42CFDED0B2B6}"/>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B902D575-4E0C-43E2-886E-F878FB2470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D2F9EF12-B254-459D-83F4-59774E8021B1}"/>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1A93B99D-44D7-4DDE-9D72-DEAC860911DB}"/>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7AF500A6-3A47-4A7F-8FFA-6DA0EC180DF8}"/>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FAAC54E-D284-427C-A3E6-DAF26AD8B4D4}"/>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B9BCAE03-E774-44AF-A389-55282C7B073D}"/>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E71237F1-38F1-47AA-8B23-3E9F27361CD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10CD14ED-B6AA-4A85-8242-FDFE1233127A}"/>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8DC2D410-89F0-4810-9779-26B3681E2335}"/>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7528E4C4-0CE1-44CF-9074-3223DB047109}"/>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7AE0185-3838-451C-9201-8F173742ED13}"/>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Freeform 38">
                  <a:extLst>
                    <a:ext uri="{FF2B5EF4-FFF2-40B4-BE49-F238E27FC236}">
                      <a16:creationId xmlns:a16="http://schemas.microsoft.com/office/drawing/2014/main" id="{DA78A666-1D63-47FF-973F-E659E67F9F0C}"/>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Freeform 39">
                  <a:extLst>
                    <a:ext uri="{FF2B5EF4-FFF2-40B4-BE49-F238E27FC236}">
                      <a16:creationId xmlns:a16="http://schemas.microsoft.com/office/drawing/2014/main" id="{EA47FC54-1DA8-4B8A-8DBB-193CADF08D4C}"/>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40">
                  <a:extLst>
                    <a:ext uri="{FF2B5EF4-FFF2-40B4-BE49-F238E27FC236}">
                      <a16:creationId xmlns:a16="http://schemas.microsoft.com/office/drawing/2014/main" id="{6B6C6994-2491-443D-85EC-D9DBA0A5CF6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41">
                  <a:extLst>
                    <a:ext uri="{FF2B5EF4-FFF2-40B4-BE49-F238E27FC236}">
                      <a16:creationId xmlns:a16="http://schemas.microsoft.com/office/drawing/2014/main" id="{21C3BBBB-E416-440C-A338-A75D03E379BE}"/>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42">
                  <a:extLst>
                    <a:ext uri="{FF2B5EF4-FFF2-40B4-BE49-F238E27FC236}">
                      <a16:creationId xmlns:a16="http://schemas.microsoft.com/office/drawing/2014/main" id="{5228FEEF-0A98-4B3D-AD6C-6713AA591108}"/>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43">
                  <a:extLst>
                    <a:ext uri="{FF2B5EF4-FFF2-40B4-BE49-F238E27FC236}">
                      <a16:creationId xmlns:a16="http://schemas.microsoft.com/office/drawing/2014/main" id="{B3AECE6A-23D9-4BB2-8FA4-7AFFE0E93A10}"/>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2FF164F1-66E5-41F6-8675-EFB2927E23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DCB886F-8946-4930-B2A7-4AE741B718D9}"/>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56309BD4-B5C3-41E2-ACDD-5FDC0AB2FE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3D02F346-9F12-4CB5-8C3C-7D9B5F68C75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Freeform 48">
                  <a:extLst>
                    <a:ext uri="{FF2B5EF4-FFF2-40B4-BE49-F238E27FC236}">
                      <a16:creationId xmlns:a16="http://schemas.microsoft.com/office/drawing/2014/main" id="{7D65E79D-B05D-473D-B1E8-3E8E0CAA723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49">
                  <a:extLst>
                    <a:ext uri="{FF2B5EF4-FFF2-40B4-BE49-F238E27FC236}">
                      <a16:creationId xmlns:a16="http://schemas.microsoft.com/office/drawing/2014/main" id="{8D957FE6-8B58-4019-A9F0-CB1C5E6BB48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4">
                <a:extLst>
                  <a:ext uri="{FF2B5EF4-FFF2-40B4-BE49-F238E27FC236}">
                    <a16:creationId xmlns:a16="http://schemas.microsoft.com/office/drawing/2014/main" id="{85FA450C-6CF1-4CD0-B8E9-CEDC70BE9E17}"/>
                  </a:ext>
                </a:extLst>
              </p:cNvPr>
              <p:cNvGrpSpPr>
                <a:grpSpLocks noChangeAspect="1"/>
              </p:cNvGrpSpPr>
              <p:nvPr/>
            </p:nvGrpSpPr>
            <p:grpSpPr bwMode="auto">
              <a:xfrm rot="2700000">
                <a:off x="8588544" y="2854660"/>
                <a:ext cx="323851" cy="531813"/>
                <a:chOff x="4714" y="2045"/>
                <a:chExt cx="204" cy="335"/>
              </a:xfrm>
            </p:grpSpPr>
            <p:sp>
              <p:nvSpPr>
                <p:cNvPr id="116" name="Oval 5">
                  <a:extLst>
                    <a:ext uri="{FF2B5EF4-FFF2-40B4-BE49-F238E27FC236}">
                      <a16:creationId xmlns:a16="http://schemas.microsoft.com/office/drawing/2014/main" id="{7EEF9FFF-605D-4340-831C-671F9BF6C44C}"/>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6">
                  <a:extLst>
                    <a:ext uri="{FF2B5EF4-FFF2-40B4-BE49-F238E27FC236}">
                      <a16:creationId xmlns:a16="http://schemas.microsoft.com/office/drawing/2014/main" id="{20258163-5802-40B7-952A-228E7694B656}"/>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Oval 7">
                  <a:extLst>
                    <a:ext uri="{FF2B5EF4-FFF2-40B4-BE49-F238E27FC236}">
                      <a16:creationId xmlns:a16="http://schemas.microsoft.com/office/drawing/2014/main" id="{8722A010-01E6-409D-B7A5-D15A85F4FF47}"/>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8">
                  <a:extLst>
                    <a:ext uri="{FF2B5EF4-FFF2-40B4-BE49-F238E27FC236}">
                      <a16:creationId xmlns:a16="http://schemas.microsoft.com/office/drawing/2014/main" id="{31568BD2-8BBA-495C-A980-43FC3BCD4A9E}"/>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199" name="Title 198">
            <a:extLst>
              <a:ext uri="{FF2B5EF4-FFF2-40B4-BE49-F238E27FC236}">
                <a16:creationId xmlns:a16="http://schemas.microsoft.com/office/drawing/2014/main" id="{98280E53-6127-43B1-9ACA-86DE371C31E2}"/>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1601590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10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3CF1BD9E-7FAF-4A85-BC2F-7486B49D355E}"/>
              </a:ext>
            </a:extLst>
          </p:cNvPr>
          <p:cNvGrpSpPr/>
          <p:nvPr/>
        </p:nvGrpSpPr>
        <p:grpSpPr>
          <a:xfrm>
            <a:off x="457200" y="1828799"/>
            <a:ext cx="11238336" cy="4461938"/>
            <a:chOff x="454210" y="1916792"/>
            <a:chExt cx="5733470" cy="2276351"/>
          </a:xfrm>
        </p:grpSpPr>
        <p:sp>
          <p:nvSpPr>
            <p:cNvPr id="199" name="Rectangle 198">
              <a:extLst>
                <a:ext uri="{FF2B5EF4-FFF2-40B4-BE49-F238E27FC236}">
                  <a16:creationId xmlns:a16="http://schemas.microsoft.com/office/drawing/2014/main" id="{E6F6D36D-0668-4B10-BD09-228C4879FAA3}"/>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200" name="Group 199">
              <a:extLst>
                <a:ext uri="{FF2B5EF4-FFF2-40B4-BE49-F238E27FC236}">
                  <a16:creationId xmlns:a16="http://schemas.microsoft.com/office/drawing/2014/main" id="{A3548481-94AD-4651-9297-EF7FD4A15B85}"/>
                </a:ext>
              </a:extLst>
            </p:cNvPr>
            <p:cNvGrpSpPr/>
            <p:nvPr/>
          </p:nvGrpSpPr>
          <p:grpSpPr>
            <a:xfrm>
              <a:off x="762234" y="2788571"/>
              <a:ext cx="718410" cy="625157"/>
              <a:chOff x="1755775" y="2570163"/>
              <a:chExt cx="1320800" cy="1149351"/>
            </a:xfrm>
          </p:grpSpPr>
          <p:sp>
            <p:nvSpPr>
              <p:cNvPr id="253" name="Freeform 37">
                <a:extLst>
                  <a:ext uri="{FF2B5EF4-FFF2-40B4-BE49-F238E27FC236}">
                    <a16:creationId xmlns:a16="http://schemas.microsoft.com/office/drawing/2014/main" id="{8563444B-D7B4-4E9D-8E6E-0F0F185EEEC6}"/>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38">
                <a:extLst>
                  <a:ext uri="{FF2B5EF4-FFF2-40B4-BE49-F238E27FC236}">
                    <a16:creationId xmlns:a16="http://schemas.microsoft.com/office/drawing/2014/main" id="{6EBB6F2E-40A6-4BD7-8014-226D0AFF2D5B}"/>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39">
                <a:extLst>
                  <a:ext uri="{FF2B5EF4-FFF2-40B4-BE49-F238E27FC236}">
                    <a16:creationId xmlns:a16="http://schemas.microsoft.com/office/drawing/2014/main" id="{F8FF46A7-F35B-43FB-B198-E9060265159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40">
                <a:extLst>
                  <a:ext uri="{FF2B5EF4-FFF2-40B4-BE49-F238E27FC236}">
                    <a16:creationId xmlns:a16="http://schemas.microsoft.com/office/drawing/2014/main" id="{5C66F186-DDAD-4350-AB01-86602AA4B878}"/>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41">
                <a:extLst>
                  <a:ext uri="{FF2B5EF4-FFF2-40B4-BE49-F238E27FC236}">
                    <a16:creationId xmlns:a16="http://schemas.microsoft.com/office/drawing/2014/main" id="{4A952280-BCE4-4DFA-A20E-346C0E7C6133}"/>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42">
                <a:extLst>
                  <a:ext uri="{FF2B5EF4-FFF2-40B4-BE49-F238E27FC236}">
                    <a16:creationId xmlns:a16="http://schemas.microsoft.com/office/drawing/2014/main" id="{B218A867-3681-4157-A7F0-2E5B5C2D24C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Freeform 43">
                <a:extLst>
                  <a:ext uri="{FF2B5EF4-FFF2-40B4-BE49-F238E27FC236}">
                    <a16:creationId xmlns:a16="http://schemas.microsoft.com/office/drawing/2014/main" id="{9C330AB2-2E8D-4369-B6CD-1B34DD88DDF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Freeform 44">
                <a:extLst>
                  <a:ext uri="{FF2B5EF4-FFF2-40B4-BE49-F238E27FC236}">
                    <a16:creationId xmlns:a16="http://schemas.microsoft.com/office/drawing/2014/main" id="{BCB923FE-AB92-4728-BAB7-D3CE285C52A2}"/>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45">
                <a:extLst>
                  <a:ext uri="{FF2B5EF4-FFF2-40B4-BE49-F238E27FC236}">
                    <a16:creationId xmlns:a16="http://schemas.microsoft.com/office/drawing/2014/main" id="{2DDE9D01-8462-4589-BE61-94DE061EDB28}"/>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46">
                <a:extLst>
                  <a:ext uri="{FF2B5EF4-FFF2-40B4-BE49-F238E27FC236}">
                    <a16:creationId xmlns:a16="http://schemas.microsoft.com/office/drawing/2014/main" id="{A7B3F3E0-C9DF-464F-9ACC-9A3193C83521}"/>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47">
                <a:extLst>
                  <a:ext uri="{FF2B5EF4-FFF2-40B4-BE49-F238E27FC236}">
                    <a16:creationId xmlns:a16="http://schemas.microsoft.com/office/drawing/2014/main" id="{6B842949-E2F7-42B4-8CE3-FF6F39E9C455}"/>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Rectangle 48">
                <a:extLst>
                  <a:ext uri="{FF2B5EF4-FFF2-40B4-BE49-F238E27FC236}">
                    <a16:creationId xmlns:a16="http://schemas.microsoft.com/office/drawing/2014/main" id="{F7100693-18D3-4FB2-89CC-EF0258D7BF9D}"/>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Rectangle 49">
                <a:extLst>
                  <a:ext uri="{FF2B5EF4-FFF2-40B4-BE49-F238E27FC236}">
                    <a16:creationId xmlns:a16="http://schemas.microsoft.com/office/drawing/2014/main" id="{32278209-AB81-48EB-8055-C77239E210C2}"/>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Rectangle 50">
                <a:extLst>
                  <a:ext uri="{FF2B5EF4-FFF2-40B4-BE49-F238E27FC236}">
                    <a16:creationId xmlns:a16="http://schemas.microsoft.com/office/drawing/2014/main" id="{A63C87F5-6E7B-4929-A53F-E3FA09874AF3}"/>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Freeform 51">
                <a:extLst>
                  <a:ext uri="{FF2B5EF4-FFF2-40B4-BE49-F238E27FC236}">
                    <a16:creationId xmlns:a16="http://schemas.microsoft.com/office/drawing/2014/main" id="{471FA857-E7EB-4F31-9BE8-9E0EA5D03357}"/>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8" name="Freeform 52">
                <a:extLst>
                  <a:ext uri="{FF2B5EF4-FFF2-40B4-BE49-F238E27FC236}">
                    <a16:creationId xmlns:a16="http://schemas.microsoft.com/office/drawing/2014/main" id="{2E2F1091-51F7-4105-9ABC-5AF407BE7B94}"/>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9" name="Freeform 53">
                <a:extLst>
                  <a:ext uri="{FF2B5EF4-FFF2-40B4-BE49-F238E27FC236}">
                    <a16:creationId xmlns:a16="http://schemas.microsoft.com/office/drawing/2014/main" id="{BDB60E32-AECE-4170-AEE4-BF5DB62E7549}"/>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0" name="Freeform 54">
                <a:extLst>
                  <a:ext uri="{FF2B5EF4-FFF2-40B4-BE49-F238E27FC236}">
                    <a16:creationId xmlns:a16="http://schemas.microsoft.com/office/drawing/2014/main" id="{D9931ED9-0A87-45C6-9F77-98386F1206D4}"/>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1" name="Freeform 55">
                <a:extLst>
                  <a:ext uri="{FF2B5EF4-FFF2-40B4-BE49-F238E27FC236}">
                    <a16:creationId xmlns:a16="http://schemas.microsoft.com/office/drawing/2014/main" id="{582387CB-23AF-43C7-9741-91BFA38E1885}"/>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56">
                <a:extLst>
                  <a:ext uri="{FF2B5EF4-FFF2-40B4-BE49-F238E27FC236}">
                    <a16:creationId xmlns:a16="http://schemas.microsoft.com/office/drawing/2014/main" id="{681DC70E-E313-408F-AE8E-87920DE08517}"/>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57">
                <a:extLst>
                  <a:ext uri="{FF2B5EF4-FFF2-40B4-BE49-F238E27FC236}">
                    <a16:creationId xmlns:a16="http://schemas.microsoft.com/office/drawing/2014/main" id="{87F1672B-A67C-4A0F-B5B9-E3A93A3BB7CA}"/>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4" name="Rectangle 58">
                <a:extLst>
                  <a:ext uri="{FF2B5EF4-FFF2-40B4-BE49-F238E27FC236}">
                    <a16:creationId xmlns:a16="http://schemas.microsoft.com/office/drawing/2014/main" id="{CADE9FCD-F110-4D1A-9766-3915F37F9B32}"/>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5" name="Rectangle 59">
                <a:extLst>
                  <a:ext uri="{FF2B5EF4-FFF2-40B4-BE49-F238E27FC236}">
                    <a16:creationId xmlns:a16="http://schemas.microsoft.com/office/drawing/2014/main" id="{502E243A-6359-42DD-BC68-661B4C9997E8}"/>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6" name="Freeform 60">
                <a:extLst>
                  <a:ext uri="{FF2B5EF4-FFF2-40B4-BE49-F238E27FC236}">
                    <a16:creationId xmlns:a16="http://schemas.microsoft.com/office/drawing/2014/main" id="{79734B62-42C9-4A71-A8F3-76C968AC3668}"/>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7" name="Freeform 61">
                <a:extLst>
                  <a:ext uri="{FF2B5EF4-FFF2-40B4-BE49-F238E27FC236}">
                    <a16:creationId xmlns:a16="http://schemas.microsoft.com/office/drawing/2014/main" id="{C9E84746-8543-495F-BC66-F2E6A4A276D4}"/>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8" name="Freeform 62">
                <a:extLst>
                  <a:ext uri="{FF2B5EF4-FFF2-40B4-BE49-F238E27FC236}">
                    <a16:creationId xmlns:a16="http://schemas.microsoft.com/office/drawing/2014/main" id="{44753D0B-A89E-48B3-ABAE-D8ED65542774}"/>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63">
                <a:extLst>
                  <a:ext uri="{FF2B5EF4-FFF2-40B4-BE49-F238E27FC236}">
                    <a16:creationId xmlns:a16="http://schemas.microsoft.com/office/drawing/2014/main" id="{C145E065-4C22-40B8-BD24-A32BE391A109}"/>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64">
                <a:extLst>
                  <a:ext uri="{FF2B5EF4-FFF2-40B4-BE49-F238E27FC236}">
                    <a16:creationId xmlns:a16="http://schemas.microsoft.com/office/drawing/2014/main" id="{A0DC174A-E5D6-462D-8543-6D873D257013}"/>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1" name="Freeform 65">
                <a:extLst>
                  <a:ext uri="{FF2B5EF4-FFF2-40B4-BE49-F238E27FC236}">
                    <a16:creationId xmlns:a16="http://schemas.microsoft.com/office/drawing/2014/main" id="{F578B2D0-46DD-4446-B471-8F57024678FF}"/>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66">
                <a:extLst>
                  <a:ext uri="{FF2B5EF4-FFF2-40B4-BE49-F238E27FC236}">
                    <a16:creationId xmlns:a16="http://schemas.microsoft.com/office/drawing/2014/main" id="{CCA4D38E-83ED-433A-AC4D-AD74CA4D1309}"/>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67">
                <a:extLst>
                  <a:ext uri="{FF2B5EF4-FFF2-40B4-BE49-F238E27FC236}">
                    <a16:creationId xmlns:a16="http://schemas.microsoft.com/office/drawing/2014/main" id="{42E43944-2958-4BAB-A05C-B2C7B8AE968F}"/>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68">
                <a:extLst>
                  <a:ext uri="{FF2B5EF4-FFF2-40B4-BE49-F238E27FC236}">
                    <a16:creationId xmlns:a16="http://schemas.microsoft.com/office/drawing/2014/main" id="{E8DE5E3E-F917-4C2C-860E-2D747A083D00}"/>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Freeform 69">
                <a:extLst>
                  <a:ext uri="{FF2B5EF4-FFF2-40B4-BE49-F238E27FC236}">
                    <a16:creationId xmlns:a16="http://schemas.microsoft.com/office/drawing/2014/main" id="{4FDAD7D2-AE11-4873-99FD-052B01679857}"/>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Freeform 70">
                <a:extLst>
                  <a:ext uri="{FF2B5EF4-FFF2-40B4-BE49-F238E27FC236}">
                    <a16:creationId xmlns:a16="http://schemas.microsoft.com/office/drawing/2014/main" id="{46452410-4C2A-4543-B4F7-6FC0D705808D}"/>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71">
                <a:extLst>
                  <a:ext uri="{FF2B5EF4-FFF2-40B4-BE49-F238E27FC236}">
                    <a16:creationId xmlns:a16="http://schemas.microsoft.com/office/drawing/2014/main" id="{98D74DE1-05DD-4CEE-82C0-8DDBE72FB7B7}"/>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72">
                <a:extLst>
                  <a:ext uri="{FF2B5EF4-FFF2-40B4-BE49-F238E27FC236}">
                    <a16:creationId xmlns:a16="http://schemas.microsoft.com/office/drawing/2014/main" id="{467861FC-6458-486B-8211-1FC982CD4162}"/>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73">
                <a:extLst>
                  <a:ext uri="{FF2B5EF4-FFF2-40B4-BE49-F238E27FC236}">
                    <a16:creationId xmlns:a16="http://schemas.microsoft.com/office/drawing/2014/main" id="{1ED145F5-A181-4286-956F-518F4C490B04}"/>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74">
                <a:extLst>
                  <a:ext uri="{FF2B5EF4-FFF2-40B4-BE49-F238E27FC236}">
                    <a16:creationId xmlns:a16="http://schemas.microsoft.com/office/drawing/2014/main" id="{4C74953E-4373-41AC-9B19-E1753B6044D9}"/>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75">
                <a:extLst>
                  <a:ext uri="{FF2B5EF4-FFF2-40B4-BE49-F238E27FC236}">
                    <a16:creationId xmlns:a16="http://schemas.microsoft.com/office/drawing/2014/main" id="{1CA5BC2E-F6BD-4448-872F-29D27F0BBFD3}"/>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76">
                <a:extLst>
                  <a:ext uri="{FF2B5EF4-FFF2-40B4-BE49-F238E27FC236}">
                    <a16:creationId xmlns:a16="http://schemas.microsoft.com/office/drawing/2014/main" id="{61840EAB-AD94-479E-91C9-71A9C2390132}"/>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77">
                <a:extLst>
                  <a:ext uri="{FF2B5EF4-FFF2-40B4-BE49-F238E27FC236}">
                    <a16:creationId xmlns:a16="http://schemas.microsoft.com/office/drawing/2014/main" id="{9A880619-0C70-4DCB-B451-EBB079BC1338}"/>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78">
                <a:extLst>
                  <a:ext uri="{FF2B5EF4-FFF2-40B4-BE49-F238E27FC236}">
                    <a16:creationId xmlns:a16="http://schemas.microsoft.com/office/drawing/2014/main" id="{2C327731-F5C5-45DE-80B8-F06DD5B89EE5}"/>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Oval 79">
                <a:extLst>
                  <a:ext uri="{FF2B5EF4-FFF2-40B4-BE49-F238E27FC236}">
                    <a16:creationId xmlns:a16="http://schemas.microsoft.com/office/drawing/2014/main" id="{2A327F29-83AD-4643-AD36-FCF69585E0F7}"/>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80">
                <a:extLst>
                  <a:ext uri="{FF2B5EF4-FFF2-40B4-BE49-F238E27FC236}">
                    <a16:creationId xmlns:a16="http://schemas.microsoft.com/office/drawing/2014/main" id="{1EAC8054-5C62-496B-A101-130F41C99CB6}"/>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81">
                <a:extLst>
                  <a:ext uri="{FF2B5EF4-FFF2-40B4-BE49-F238E27FC236}">
                    <a16:creationId xmlns:a16="http://schemas.microsoft.com/office/drawing/2014/main" id="{EA103226-2CB6-4AA4-A9E8-D49208A61357}"/>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82">
                <a:extLst>
                  <a:ext uri="{FF2B5EF4-FFF2-40B4-BE49-F238E27FC236}">
                    <a16:creationId xmlns:a16="http://schemas.microsoft.com/office/drawing/2014/main" id="{83C42CD8-3936-405B-BF83-2883FAD2B680}"/>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Freeform 83">
                <a:extLst>
                  <a:ext uri="{FF2B5EF4-FFF2-40B4-BE49-F238E27FC236}">
                    <a16:creationId xmlns:a16="http://schemas.microsoft.com/office/drawing/2014/main" id="{B535F81B-4769-4C22-BBF7-E6E7A02EB99E}"/>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Freeform 84">
                <a:extLst>
                  <a:ext uri="{FF2B5EF4-FFF2-40B4-BE49-F238E27FC236}">
                    <a16:creationId xmlns:a16="http://schemas.microsoft.com/office/drawing/2014/main" id="{6E2ADB31-1819-4A84-88AB-F36F52974658}"/>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Freeform 85">
                <a:extLst>
                  <a:ext uri="{FF2B5EF4-FFF2-40B4-BE49-F238E27FC236}">
                    <a16:creationId xmlns:a16="http://schemas.microsoft.com/office/drawing/2014/main" id="{7BB084F2-2084-42F3-88B8-B5DFF6ACD103}"/>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86">
                <a:extLst>
                  <a:ext uri="{FF2B5EF4-FFF2-40B4-BE49-F238E27FC236}">
                    <a16:creationId xmlns:a16="http://schemas.microsoft.com/office/drawing/2014/main" id="{33AD2510-7E7B-4F55-A155-3730FE6BEC8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87">
                <a:extLst>
                  <a:ext uri="{FF2B5EF4-FFF2-40B4-BE49-F238E27FC236}">
                    <a16:creationId xmlns:a16="http://schemas.microsoft.com/office/drawing/2014/main" id="{38275CC9-0175-4E9F-B691-2D4DC3997176}"/>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88">
                <a:extLst>
                  <a:ext uri="{FF2B5EF4-FFF2-40B4-BE49-F238E27FC236}">
                    <a16:creationId xmlns:a16="http://schemas.microsoft.com/office/drawing/2014/main" id="{1F3B4E87-4278-4F0C-86A0-1A8681C6A20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89">
                <a:extLst>
                  <a:ext uri="{FF2B5EF4-FFF2-40B4-BE49-F238E27FC236}">
                    <a16:creationId xmlns:a16="http://schemas.microsoft.com/office/drawing/2014/main" id="{0DC85211-A937-4466-B497-03D21A980FBB}"/>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2C45985E-9FF0-4C32-A88F-43B43263E6AB}"/>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202" name="Straight Arrow Connector 201">
              <a:extLst>
                <a:ext uri="{FF2B5EF4-FFF2-40B4-BE49-F238E27FC236}">
                  <a16:creationId xmlns:a16="http://schemas.microsoft.com/office/drawing/2014/main" id="{36294C3E-E9A7-4286-8289-C8F78748689B}"/>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5BA5235-AF0A-48FF-954A-87E61E9C9E40}"/>
                </a:ext>
              </a:extLst>
            </p:cNvPr>
            <p:cNvGrpSpPr/>
            <p:nvPr/>
          </p:nvGrpSpPr>
          <p:grpSpPr>
            <a:xfrm>
              <a:off x="1885584" y="2877820"/>
              <a:ext cx="600318" cy="467142"/>
              <a:chOff x="3708400" y="2781301"/>
              <a:chExt cx="930275" cy="723900"/>
            </a:xfrm>
          </p:grpSpPr>
          <p:sp>
            <p:nvSpPr>
              <p:cNvPr id="245" name="Freeform 90">
                <a:extLst>
                  <a:ext uri="{FF2B5EF4-FFF2-40B4-BE49-F238E27FC236}">
                    <a16:creationId xmlns:a16="http://schemas.microsoft.com/office/drawing/2014/main" id="{1C1DFA4B-700B-432D-B899-A8AE51804B99}"/>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91">
                <a:extLst>
                  <a:ext uri="{FF2B5EF4-FFF2-40B4-BE49-F238E27FC236}">
                    <a16:creationId xmlns:a16="http://schemas.microsoft.com/office/drawing/2014/main" id="{7FDCCA77-5294-45D7-8F07-BD7AE0BA2F34}"/>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92">
                <a:extLst>
                  <a:ext uri="{FF2B5EF4-FFF2-40B4-BE49-F238E27FC236}">
                    <a16:creationId xmlns:a16="http://schemas.microsoft.com/office/drawing/2014/main" id="{F2179D58-9380-4AB4-B592-2CDC52FD1A02}"/>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93">
                <a:extLst>
                  <a:ext uri="{FF2B5EF4-FFF2-40B4-BE49-F238E27FC236}">
                    <a16:creationId xmlns:a16="http://schemas.microsoft.com/office/drawing/2014/main" id="{9013C168-CD9C-4A46-9283-74B6DA57BD75}"/>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94">
                <a:extLst>
                  <a:ext uri="{FF2B5EF4-FFF2-40B4-BE49-F238E27FC236}">
                    <a16:creationId xmlns:a16="http://schemas.microsoft.com/office/drawing/2014/main" id="{07D180CD-4A7F-442F-B44E-0135EB2056B4}"/>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95">
                <a:extLst>
                  <a:ext uri="{FF2B5EF4-FFF2-40B4-BE49-F238E27FC236}">
                    <a16:creationId xmlns:a16="http://schemas.microsoft.com/office/drawing/2014/main" id="{8B4CC78B-A344-40BF-9407-7F45D61C21DF}"/>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96">
                <a:extLst>
                  <a:ext uri="{FF2B5EF4-FFF2-40B4-BE49-F238E27FC236}">
                    <a16:creationId xmlns:a16="http://schemas.microsoft.com/office/drawing/2014/main" id="{788166C1-47B2-424C-AD2C-89B43D78A7FB}"/>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97">
                <a:extLst>
                  <a:ext uri="{FF2B5EF4-FFF2-40B4-BE49-F238E27FC236}">
                    <a16:creationId xmlns:a16="http://schemas.microsoft.com/office/drawing/2014/main" id="{2F05DD5D-39B2-4873-8DFE-AC8560BA53AB}"/>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4" name="Rectangle: Rounded Corners 203">
              <a:extLst>
                <a:ext uri="{FF2B5EF4-FFF2-40B4-BE49-F238E27FC236}">
                  <a16:creationId xmlns:a16="http://schemas.microsoft.com/office/drawing/2014/main" id="{24ECF78B-A633-47D8-8018-C2306178FB9F}"/>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5" name="Group 204">
              <a:extLst>
                <a:ext uri="{FF2B5EF4-FFF2-40B4-BE49-F238E27FC236}">
                  <a16:creationId xmlns:a16="http://schemas.microsoft.com/office/drawing/2014/main" id="{AAA512DD-16FF-467E-B781-2F70408677FF}"/>
                </a:ext>
              </a:extLst>
            </p:cNvPr>
            <p:cNvGrpSpPr/>
            <p:nvPr/>
          </p:nvGrpSpPr>
          <p:grpSpPr>
            <a:xfrm>
              <a:off x="2915340" y="2507238"/>
              <a:ext cx="452260" cy="417074"/>
              <a:chOff x="7989965" y="5173839"/>
              <a:chExt cx="308230" cy="284249"/>
            </a:xfrm>
          </p:grpSpPr>
          <p:sp>
            <p:nvSpPr>
              <p:cNvPr id="238" name="Rectangle 237">
                <a:extLst>
                  <a:ext uri="{FF2B5EF4-FFF2-40B4-BE49-F238E27FC236}">
                    <a16:creationId xmlns:a16="http://schemas.microsoft.com/office/drawing/2014/main" id="{0DDB70BF-714B-49B8-BAB3-EBC47FCDE5C3}"/>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D182D6D5-AD49-493E-8F6E-4D011621362B}"/>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26AAC373-9353-4E30-A006-51D65939591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41" name="Group 240">
                  <a:extLst>
                    <a:ext uri="{FF2B5EF4-FFF2-40B4-BE49-F238E27FC236}">
                      <a16:creationId xmlns:a16="http://schemas.microsoft.com/office/drawing/2014/main" id="{665CEFB0-7C3F-45B0-B278-05101D09EC21}"/>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C9712B8D-65AB-4E3D-91C0-D81297D4DCB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16">
                    <a:extLst>
                      <a:ext uri="{FF2B5EF4-FFF2-40B4-BE49-F238E27FC236}">
                        <a16:creationId xmlns:a16="http://schemas.microsoft.com/office/drawing/2014/main" id="{16C5D679-C6D3-42CB-BDCE-B6B2F67A4526}"/>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Freeform 19">
                    <a:extLst>
                      <a:ext uri="{FF2B5EF4-FFF2-40B4-BE49-F238E27FC236}">
                        <a16:creationId xmlns:a16="http://schemas.microsoft.com/office/drawing/2014/main" id="{29DCF43B-CBFF-4D01-8D56-D417B9063E35}"/>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6" name="Straight Arrow Connector 205">
              <a:extLst>
                <a:ext uri="{FF2B5EF4-FFF2-40B4-BE49-F238E27FC236}">
                  <a16:creationId xmlns:a16="http://schemas.microsoft.com/office/drawing/2014/main" id="{D540B51D-FA8E-46F9-80D4-BB1C59915D15}"/>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7" name="Rectangle 107">
              <a:extLst>
                <a:ext uri="{FF2B5EF4-FFF2-40B4-BE49-F238E27FC236}">
                  <a16:creationId xmlns:a16="http://schemas.microsoft.com/office/drawing/2014/main" id="{149F382D-C877-4F86-9BF9-B9645FA9B0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8" name="Rectangle 108">
              <a:extLst>
                <a:ext uri="{FF2B5EF4-FFF2-40B4-BE49-F238E27FC236}">
                  <a16:creationId xmlns:a16="http://schemas.microsoft.com/office/drawing/2014/main" id="{120A336F-E03B-4119-B07A-3C95195674D3}"/>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Rectangle 109">
              <a:extLst>
                <a:ext uri="{FF2B5EF4-FFF2-40B4-BE49-F238E27FC236}">
                  <a16:creationId xmlns:a16="http://schemas.microsoft.com/office/drawing/2014/main" id="{F6747940-BB3F-4DCD-A498-24A6938358EF}"/>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10">
              <a:extLst>
                <a:ext uri="{FF2B5EF4-FFF2-40B4-BE49-F238E27FC236}">
                  <a16:creationId xmlns:a16="http://schemas.microsoft.com/office/drawing/2014/main" id="{62117E98-C1D0-47B8-903D-509FC6B295ED}"/>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1">
              <a:extLst>
                <a:ext uri="{FF2B5EF4-FFF2-40B4-BE49-F238E27FC236}">
                  <a16:creationId xmlns:a16="http://schemas.microsoft.com/office/drawing/2014/main" id="{B22570CA-ED76-42CA-AD5D-EB978B58C413}"/>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2">
              <a:extLst>
                <a:ext uri="{FF2B5EF4-FFF2-40B4-BE49-F238E27FC236}">
                  <a16:creationId xmlns:a16="http://schemas.microsoft.com/office/drawing/2014/main" id="{E838F505-A181-4793-9E29-9916A474A723}"/>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3">
              <a:extLst>
                <a:ext uri="{FF2B5EF4-FFF2-40B4-BE49-F238E27FC236}">
                  <a16:creationId xmlns:a16="http://schemas.microsoft.com/office/drawing/2014/main" id="{8733C8FE-262B-4301-9332-327D7ABA153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4">
              <a:extLst>
                <a:ext uri="{FF2B5EF4-FFF2-40B4-BE49-F238E27FC236}">
                  <a16:creationId xmlns:a16="http://schemas.microsoft.com/office/drawing/2014/main" id="{1924797D-B227-4407-A603-EBE5BF808ED1}"/>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5">
              <a:extLst>
                <a:ext uri="{FF2B5EF4-FFF2-40B4-BE49-F238E27FC236}">
                  <a16:creationId xmlns:a16="http://schemas.microsoft.com/office/drawing/2014/main" id="{FC23948C-9547-4E80-B6A4-3D55F7CFA9F1}"/>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6">
              <a:extLst>
                <a:ext uri="{FF2B5EF4-FFF2-40B4-BE49-F238E27FC236}">
                  <a16:creationId xmlns:a16="http://schemas.microsoft.com/office/drawing/2014/main" id="{9F86A5CD-7F32-42E4-8319-FA3079E3FB5A}"/>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7">
              <a:extLst>
                <a:ext uri="{FF2B5EF4-FFF2-40B4-BE49-F238E27FC236}">
                  <a16:creationId xmlns:a16="http://schemas.microsoft.com/office/drawing/2014/main" id="{2B7806E9-CF89-4359-9BB2-398A54D52823}"/>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8">
              <a:extLst>
                <a:ext uri="{FF2B5EF4-FFF2-40B4-BE49-F238E27FC236}">
                  <a16:creationId xmlns:a16="http://schemas.microsoft.com/office/drawing/2014/main" id="{97A00A7F-D1DF-4F0A-AD2A-4F7398F847F2}"/>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9">
              <a:extLst>
                <a:ext uri="{FF2B5EF4-FFF2-40B4-BE49-F238E27FC236}">
                  <a16:creationId xmlns:a16="http://schemas.microsoft.com/office/drawing/2014/main" id="{A8F8B8CC-A329-45B8-98B7-0601D7E86928}"/>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20">
              <a:extLst>
                <a:ext uri="{FF2B5EF4-FFF2-40B4-BE49-F238E27FC236}">
                  <a16:creationId xmlns:a16="http://schemas.microsoft.com/office/drawing/2014/main" id="{1AE88229-A720-434A-8E51-E7C5999F1B1C}"/>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1">
              <a:extLst>
                <a:ext uri="{FF2B5EF4-FFF2-40B4-BE49-F238E27FC236}">
                  <a16:creationId xmlns:a16="http://schemas.microsoft.com/office/drawing/2014/main" id="{37AA3FD0-4D98-4271-AAB3-F0EEF2F53421}"/>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2">
              <a:extLst>
                <a:ext uri="{FF2B5EF4-FFF2-40B4-BE49-F238E27FC236}">
                  <a16:creationId xmlns:a16="http://schemas.microsoft.com/office/drawing/2014/main" id="{D0650B40-90F4-4B95-9B8D-789F567327D3}"/>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Rounded Corners 222">
              <a:extLst>
                <a:ext uri="{FF2B5EF4-FFF2-40B4-BE49-F238E27FC236}">
                  <a16:creationId xmlns:a16="http://schemas.microsoft.com/office/drawing/2014/main" id="{9795A5FB-3DBC-41FA-9C28-D332016DBEB9}"/>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4" name="Straight Arrow Connector 223">
              <a:extLst>
                <a:ext uri="{FF2B5EF4-FFF2-40B4-BE49-F238E27FC236}">
                  <a16:creationId xmlns:a16="http://schemas.microsoft.com/office/drawing/2014/main" id="{64433497-0B8B-43AE-A741-488247EFF137}"/>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F2E8028A-223A-4574-9E7E-6E4E4E3CD4AD}"/>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13959D91-614B-4679-B990-7B9203009496}"/>
                </a:ext>
              </a:extLst>
            </p:cNvPr>
            <p:cNvGrpSpPr/>
            <p:nvPr/>
          </p:nvGrpSpPr>
          <p:grpSpPr>
            <a:xfrm>
              <a:off x="5171015" y="2808587"/>
              <a:ext cx="442397" cy="586047"/>
              <a:chOff x="9212263" y="2652713"/>
              <a:chExt cx="796925" cy="1055688"/>
            </a:xfrm>
          </p:grpSpPr>
          <p:sp>
            <p:nvSpPr>
              <p:cNvPr id="229" name="Freeform 98">
                <a:extLst>
                  <a:ext uri="{FF2B5EF4-FFF2-40B4-BE49-F238E27FC236}">
                    <a16:creationId xmlns:a16="http://schemas.microsoft.com/office/drawing/2014/main" id="{33DAEEE6-E660-4AF8-9225-41A1BD940D56}"/>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99">
                <a:extLst>
                  <a:ext uri="{FF2B5EF4-FFF2-40B4-BE49-F238E27FC236}">
                    <a16:creationId xmlns:a16="http://schemas.microsoft.com/office/drawing/2014/main" id="{9528CC61-DBCB-48D7-A312-7D149A6ADA7B}"/>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Freeform 100">
                <a:extLst>
                  <a:ext uri="{FF2B5EF4-FFF2-40B4-BE49-F238E27FC236}">
                    <a16:creationId xmlns:a16="http://schemas.microsoft.com/office/drawing/2014/main" id="{D8F451EE-442B-44B8-A85A-DD05BFCA7262}"/>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1">
                <a:extLst>
                  <a:ext uri="{FF2B5EF4-FFF2-40B4-BE49-F238E27FC236}">
                    <a16:creationId xmlns:a16="http://schemas.microsoft.com/office/drawing/2014/main" id="{74EF5110-DC50-4925-9E33-340520D934BA}"/>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Oval 102">
                <a:extLst>
                  <a:ext uri="{FF2B5EF4-FFF2-40B4-BE49-F238E27FC236}">
                    <a16:creationId xmlns:a16="http://schemas.microsoft.com/office/drawing/2014/main" id="{07551F62-098F-41A1-A78A-DBA0D9C4AE89}"/>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3">
                <a:extLst>
                  <a:ext uri="{FF2B5EF4-FFF2-40B4-BE49-F238E27FC236}">
                    <a16:creationId xmlns:a16="http://schemas.microsoft.com/office/drawing/2014/main" id="{9C5531AA-78D1-405D-B8FA-9E504E5E5123}"/>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4">
                <a:extLst>
                  <a:ext uri="{FF2B5EF4-FFF2-40B4-BE49-F238E27FC236}">
                    <a16:creationId xmlns:a16="http://schemas.microsoft.com/office/drawing/2014/main" id="{D35F12C9-6ED2-45C8-ADE8-939CF807BA9B}"/>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5">
                <a:extLst>
                  <a:ext uri="{FF2B5EF4-FFF2-40B4-BE49-F238E27FC236}">
                    <a16:creationId xmlns:a16="http://schemas.microsoft.com/office/drawing/2014/main" id="{A639EBDB-DF02-4B5E-8AC2-CD83077F9C7E}"/>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106">
                <a:extLst>
                  <a:ext uri="{FF2B5EF4-FFF2-40B4-BE49-F238E27FC236}">
                    <a16:creationId xmlns:a16="http://schemas.microsoft.com/office/drawing/2014/main" id="{13B63631-8C00-4180-8134-D6BB19CBC8A8}"/>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7" name="Rectangle 47">
              <a:extLst>
                <a:ext uri="{FF2B5EF4-FFF2-40B4-BE49-F238E27FC236}">
                  <a16:creationId xmlns:a16="http://schemas.microsoft.com/office/drawing/2014/main" id="{04F43F9F-979B-494F-A005-0055454A9EF8}"/>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28" name="Rectangle 47">
              <a:extLst>
                <a:ext uri="{FF2B5EF4-FFF2-40B4-BE49-F238E27FC236}">
                  <a16:creationId xmlns:a16="http://schemas.microsoft.com/office/drawing/2014/main" id="{E21764C5-F426-4869-A0CD-1FA61EEE8465}"/>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sp>
        <p:nvSpPr>
          <p:cNvPr id="2" name="Title 1">
            <a:extLst>
              <a:ext uri="{FF2B5EF4-FFF2-40B4-BE49-F238E27FC236}">
                <a16:creationId xmlns:a16="http://schemas.microsoft.com/office/drawing/2014/main" id="{0013EAB1-6216-46AA-934E-6F42997D8743}"/>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286012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4.67194E-6 2.26963E-6 L -0.02387 2.26963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F2991168-3160-4711-97AC-9F5526BEE204}"/>
              </a:ext>
            </a:extLst>
          </p:cNvPr>
          <p:cNvGrpSpPr/>
          <p:nvPr/>
        </p:nvGrpSpPr>
        <p:grpSpPr>
          <a:xfrm>
            <a:off x="457200" y="1828800"/>
            <a:ext cx="11238336" cy="4461938"/>
            <a:chOff x="454210" y="4238749"/>
            <a:chExt cx="5733470" cy="2276351"/>
          </a:xfrm>
        </p:grpSpPr>
        <p:sp>
          <p:nvSpPr>
            <p:cNvPr id="199" name="Rectangle 198">
              <a:extLst>
                <a:ext uri="{FF2B5EF4-FFF2-40B4-BE49-F238E27FC236}">
                  <a16:creationId xmlns:a16="http://schemas.microsoft.com/office/drawing/2014/main" id="{C3FB73B2-7A5D-42BF-BCF6-C8F8F9A192D9}"/>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00" name="Group 199">
              <a:extLst>
                <a:ext uri="{FF2B5EF4-FFF2-40B4-BE49-F238E27FC236}">
                  <a16:creationId xmlns:a16="http://schemas.microsoft.com/office/drawing/2014/main" id="{ADFE666C-F908-44BE-855B-80F421DC78F7}"/>
                </a:ext>
              </a:extLst>
            </p:cNvPr>
            <p:cNvGrpSpPr/>
            <p:nvPr/>
          </p:nvGrpSpPr>
          <p:grpSpPr>
            <a:xfrm>
              <a:off x="1006307" y="4832078"/>
              <a:ext cx="685477" cy="1043469"/>
              <a:chOff x="2198688" y="2155826"/>
              <a:chExt cx="1212850" cy="1846263"/>
            </a:xfrm>
          </p:grpSpPr>
          <p:sp>
            <p:nvSpPr>
              <p:cNvPr id="281" name="Freeform 8">
                <a:extLst>
                  <a:ext uri="{FF2B5EF4-FFF2-40B4-BE49-F238E27FC236}">
                    <a16:creationId xmlns:a16="http://schemas.microsoft.com/office/drawing/2014/main" id="{AC1703D3-302D-44DF-A607-B052180C0924}"/>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9">
                <a:extLst>
                  <a:ext uri="{FF2B5EF4-FFF2-40B4-BE49-F238E27FC236}">
                    <a16:creationId xmlns:a16="http://schemas.microsoft.com/office/drawing/2014/main" id="{D2E4ABE9-5EA8-4AAE-BFE7-F056275C1360}"/>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0">
                <a:extLst>
                  <a:ext uri="{FF2B5EF4-FFF2-40B4-BE49-F238E27FC236}">
                    <a16:creationId xmlns:a16="http://schemas.microsoft.com/office/drawing/2014/main" id="{66BDD750-E1E3-4954-9277-B5C2996F859D}"/>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31">
                <a:extLst>
                  <a:ext uri="{FF2B5EF4-FFF2-40B4-BE49-F238E27FC236}">
                    <a16:creationId xmlns:a16="http://schemas.microsoft.com/office/drawing/2014/main" id="{E5E15406-DF20-41F0-BDCE-98717FA0043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Rectangle 32">
                <a:extLst>
                  <a:ext uri="{FF2B5EF4-FFF2-40B4-BE49-F238E27FC236}">
                    <a16:creationId xmlns:a16="http://schemas.microsoft.com/office/drawing/2014/main" id="{84AE6E50-3A18-414A-8A45-3A4E836D521B}"/>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33">
                <a:extLst>
                  <a:ext uri="{FF2B5EF4-FFF2-40B4-BE49-F238E27FC236}">
                    <a16:creationId xmlns:a16="http://schemas.microsoft.com/office/drawing/2014/main" id="{3BEE043B-1074-4E9E-9D85-0DE6D96DF763}"/>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Oval 34">
                <a:extLst>
                  <a:ext uri="{FF2B5EF4-FFF2-40B4-BE49-F238E27FC236}">
                    <a16:creationId xmlns:a16="http://schemas.microsoft.com/office/drawing/2014/main" id="{028403B1-C199-4053-92AF-F96F057F0DCF}"/>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35">
                <a:extLst>
                  <a:ext uri="{FF2B5EF4-FFF2-40B4-BE49-F238E27FC236}">
                    <a16:creationId xmlns:a16="http://schemas.microsoft.com/office/drawing/2014/main" id="{470013BF-8D8B-430B-B4DC-1AD717BE686B}"/>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36">
                <a:extLst>
                  <a:ext uri="{FF2B5EF4-FFF2-40B4-BE49-F238E27FC236}">
                    <a16:creationId xmlns:a16="http://schemas.microsoft.com/office/drawing/2014/main" id="{2D4766CD-4740-4B40-BA2E-C029150C94EA}"/>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37">
                <a:extLst>
                  <a:ext uri="{FF2B5EF4-FFF2-40B4-BE49-F238E27FC236}">
                    <a16:creationId xmlns:a16="http://schemas.microsoft.com/office/drawing/2014/main" id="{78D6104D-ABAB-4820-8CF1-9597688309EE}"/>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38">
                <a:extLst>
                  <a:ext uri="{FF2B5EF4-FFF2-40B4-BE49-F238E27FC236}">
                    <a16:creationId xmlns:a16="http://schemas.microsoft.com/office/drawing/2014/main" id="{E3220E8F-E203-4998-B7BD-4EDC9F7553B1}"/>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39">
                <a:extLst>
                  <a:ext uri="{FF2B5EF4-FFF2-40B4-BE49-F238E27FC236}">
                    <a16:creationId xmlns:a16="http://schemas.microsoft.com/office/drawing/2014/main" id="{97AF5882-75DD-41C0-B960-2AF6E91FE1FD}"/>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40">
                <a:extLst>
                  <a:ext uri="{FF2B5EF4-FFF2-40B4-BE49-F238E27FC236}">
                    <a16:creationId xmlns:a16="http://schemas.microsoft.com/office/drawing/2014/main" id="{FF513CB5-3AD8-454F-B1D4-9C75E09D2AFE}"/>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Freeform 41">
                <a:extLst>
                  <a:ext uri="{FF2B5EF4-FFF2-40B4-BE49-F238E27FC236}">
                    <a16:creationId xmlns:a16="http://schemas.microsoft.com/office/drawing/2014/main" id="{720B0AEA-FC99-4D8F-BEC6-175E48B8FE51}"/>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42">
                <a:extLst>
                  <a:ext uri="{FF2B5EF4-FFF2-40B4-BE49-F238E27FC236}">
                    <a16:creationId xmlns:a16="http://schemas.microsoft.com/office/drawing/2014/main" id="{EAB669D0-FB35-470C-8A89-65A3AE9F5408}"/>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Rectangle 43">
                <a:extLst>
                  <a:ext uri="{FF2B5EF4-FFF2-40B4-BE49-F238E27FC236}">
                    <a16:creationId xmlns:a16="http://schemas.microsoft.com/office/drawing/2014/main" id="{926211C8-8594-42AA-A596-DA1833B8577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Rectangle 44">
                <a:extLst>
                  <a:ext uri="{FF2B5EF4-FFF2-40B4-BE49-F238E27FC236}">
                    <a16:creationId xmlns:a16="http://schemas.microsoft.com/office/drawing/2014/main" id="{4C174ABA-02C7-4162-93BD-5CCFE3AAD328}"/>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45">
                <a:extLst>
                  <a:ext uri="{FF2B5EF4-FFF2-40B4-BE49-F238E27FC236}">
                    <a16:creationId xmlns:a16="http://schemas.microsoft.com/office/drawing/2014/main" id="{5CA7B881-CE06-4CD4-8D6E-F999AF65DD9A}"/>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46">
                <a:extLst>
                  <a:ext uri="{FF2B5EF4-FFF2-40B4-BE49-F238E27FC236}">
                    <a16:creationId xmlns:a16="http://schemas.microsoft.com/office/drawing/2014/main" id="{556338F3-EC9B-43FB-B879-751065B942E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Rectangle 47">
                <a:extLst>
                  <a:ext uri="{FF2B5EF4-FFF2-40B4-BE49-F238E27FC236}">
                    <a16:creationId xmlns:a16="http://schemas.microsoft.com/office/drawing/2014/main" id="{DBDEF7EC-A0F9-470F-86B8-B9719E07A7DE}"/>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Rectangle 48">
                <a:extLst>
                  <a:ext uri="{FF2B5EF4-FFF2-40B4-BE49-F238E27FC236}">
                    <a16:creationId xmlns:a16="http://schemas.microsoft.com/office/drawing/2014/main" id="{B25518C8-9106-4D12-B9B5-5820025159AB}"/>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49">
                <a:extLst>
                  <a:ext uri="{FF2B5EF4-FFF2-40B4-BE49-F238E27FC236}">
                    <a16:creationId xmlns:a16="http://schemas.microsoft.com/office/drawing/2014/main" id="{5F3848F0-88C9-4729-853A-BCA5B3B61274}"/>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50">
                <a:extLst>
                  <a:ext uri="{FF2B5EF4-FFF2-40B4-BE49-F238E27FC236}">
                    <a16:creationId xmlns:a16="http://schemas.microsoft.com/office/drawing/2014/main" id="{2D1CAF3B-8C76-4528-A39C-FAB06B66561E}"/>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1">
                <a:extLst>
                  <a:ext uri="{FF2B5EF4-FFF2-40B4-BE49-F238E27FC236}">
                    <a16:creationId xmlns:a16="http://schemas.microsoft.com/office/drawing/2014/main" id="{31691CAD-2734-45A2-851B-785189B8B341}"/>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10965E7B-23B7-4BE3-8ECF-2444367C9398}"/>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02" name="Rectangle: Rounded Corners 201">
              <a:extLst>
                <a:ext uri="{FF2B5EF4-FFF2-40B4-BE49-F238E27FC236}">
                  <a16:creationId xmlns:a16="http://schemas.microsoft.com/office/drawing/2014/main" id="{6567210C-B659-4E82-BF64-BB54F96B5C08}"/>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3" name="Group 202">
              <a:extLst>
                <a:ext uri="{FF2B5EF4-FFF2-40B4-BE49-F238E27FC236}">
                  <a16:creationId xmlns:a16="http://schemas.microsoft.com/office/drawing/2014/main" id="{131BD4BC-84BF-4DE9-9194-045787BAB378}"/>
                </a:ext>
              </a:extLst>
            </p:cNvPr>
            <p:cNvGrpSpPr/>
            <p:nvPr/>
          </p:nvGrpSpPr>
          <p:grpSpPr>
            <a:xfrm>
              <a:off x="2181692" y="4804390"/>
              <a:ext cx="452260" cy="417074"/>
              <a:chOff x="7989965" y="5173839"/>
              <a:chExt cx="308230" cy="284249"/>
            </a:xfrm>
          </p:grpSpPr>
          <p:sp>
            <p:nvSpPr>
              <p:cNvPr id="274" name="Rectangle 273">
                <a:extLst>
                  <a:ext uri="{FF2B5EF4-FFF2-40B4-BE49-F238E27FC236}">
                    <a16:creationId xmlns:a16="http://schemas.microsoft.com/office/drawing/2014/main" id="{CB25CF5C-5271-457F-9C99-F2337CB99838}"/>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5" name="Group 274">
                <a:extLst>
                  <a:ext uri="{FF2B5EF4-FFF2-40B4-BE49-F238E27FC236}">
                    <a16:creationId xmlns:a16="http://schemas.microsoft.com/office/drawing/2014/main" id="{0CD80157-EFD7-4EA3-9B2B-57CABFBE7F71}"/>
                  </a:ext>
                </a:extLst>
              </p:cNvPr>
              <p:cNvGrpSpPr/>
              <p:nvPr/>
            </p:nvGrpSpPr>
            <p:grpSpPr>
              <a:xfrm>
                <a:off x="7989965" y="5173839"/>
                <a:ext cx="308230" cy="284249"/>
                <a:chOff x="7875624" y="5410159"/>
                <a:chExt cx="308230" cy="284249"/>
              </a:xfrm>
            </p:grpSpPr>
            <p:sp>
              <p:nvSpPr>
                <p:cNvPr id="276" name="Freeform 17">
                  <a:extLst>
                    <a:ext uri="{FF2B5EF4-FFF2-40B4-BE49-F238E27FC236}">
                      <a16:creationId xmlns:a16="http://schemas.microsoft.com/office/drawing/2014/main" id="{2E5F12B4-B1D0-4F47-A9FB-88CA95DDCA71}"/>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7" name="Group 276">
                  <a:extLst>
                    <a:ext uri="{FF2B5EF4-FFF2-40B4-BE49-F238E27FC236}">
                      <a16:creationId xmlns:a16="http://schemas.microsoft.com/office/drawing/2014/main" id="{815DA4EC-3DCE-4AC9-9F85-6EDDCB37EB10}"/>
                    </a:ext>
                  </a:extLst>
                </p:cNvPr>
                <p:cNvGrpSpPr/>
                <p:nvPr/>
              </p:nvGrpSpPr>
              <p:grpSpPr>
                <a:xfrm>
                  <a:off x="7875624" y="5410159"/>
                  <a:ext cx="308230" cy="284249"/>
                  <a:chOff x="7875624" y="5410159"/>
                  <a:chExt cx="308230" cy="284249"/>
                </a:xfrm>
              </p:grpSpPr>
              <p:sp>
                <p:nvSpPr>
                  <p:cNvPr id="278" name="Freeform 15">
                    <a:extLst>
                      <a:ext uri="{FF2B5EF4-FFF2-40B4-BE49-F238E27FC236}">
                        <a16:creationId xmlns:a16="http://schemas.microsoft.com/office/drawing/2014/main" id="{C48ED338-11E6-41BE-A409-08DF8453D46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16">
                    <a:extLst>
                      <a:ext uri="{FF2B5EF4-FFF2-40B4-BE49-F238E27FC236}">
                        <a16:creationId xmlns:a16="http://schemas.microsoft.com/office/drawing/2014/main" id="{54FF6E23-EF53-4DD1-ABF7-CF3A062821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19">
                    <a:extLst>
                      <a:ext uri="{FF2B5EF4-FFF2-40B4-BE49-F238E27FC236}">
                        <a16:creationId xmlns:a16="http://schemas.microsoft.com/office/drawing/2014/main" id="{290BB25A-152E-4D76-9640-F70BBD08D1D1}"/>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4" name="Straight Arrow Connector 203">
              <a:extLst>
                <a:ext uri="{FF2B5EF4-FFF2-40B4-BE49-F238E27FC236}">
                  <a16:creationId xmlns:a16="http://schemas.microsoft.com/office/drawing/2014/main" id="{DF8655CB-4E88-42CC-BC8D-8E03945A68AF}"/>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5" name="Rectangle: Rounded Corners 204">
              <a:extLst>
                <a:ext uri="{FF2B5EF4-FFF2-40B4-BE49-F238E27FC236}">
                  <a16:creationId xmlns:a16="http://schemas.microsoft.com/office/drawing/2014/main" id="{CF32DC77-81F7-4067-BEF7-B601A77B8E90}"/>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3B09AF5-AD82-4C44-8ECE-B03ED23BDB93}"/>
                </a:ext>
              </a:extLst>
            </p:cNvPr>
            <p:cNvGrpSpPr/>
            <p:nvPr/>
          </p:nvGrpSpPr>
          <p:grpSpPr>
            <a:xfrm>
              <a:off x="4226083" y="4804390"/>
              <a:ext cx="452260" cy="417074"/>
              <a:chOff x="7989965" y="5173839"/>
              <a:chExt cx="308230" cy="284249"/>
            </a:xfrm>
          </p:grpSpPr>
          <p:sp>
            <p:nvSpPr>
              <p:cNvPr id="267" name="Rectangle 266">
                <a:extLst>
                  <a:ext uri="{FF2B5EF4-FFF2-40B4-BE49-F238E27FC236}">
                    <a16:creationId xmlns:a16="http://schemas.microsoft.com/office/drawing/2014/main" id="{362C4FE5-C02B-4A9E-9EFE-800D38C1BA0E}"/>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166C1250-568D-4675-93FE-98F031375C60}"/>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D5C726DC-1D3A-48A8-9B28-BFF33C75919E}"/>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D161CBC0-AA24-4447-9459-AD829361EB5D}"/>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B860BCAF-7AB4-4C31-9BBE-4766CDEB647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A0FA8BA5-EF7A-42A9-A768-4B2B6B9409E5}"/>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0C045628-59E9-4791-8987-878903E057E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7" name="Straight Arrow Connector 206">
              <a:extLst>
                <a:ext uri="{FF2B5EF4-FFF2-40B4-BE49-F238E27FC236}">
                  <a16:creationId xmlns:a16="http://schemas.microsoft.com/office/drawing/2014/main" id="{6706FA9F-59A2-4E2C-99A8-3ED54B412CFF}"/>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8" name="Freeform 52">
              <a:extLst>
                <a:ext uri="{FF2B5EF4-FFF2-40B4-BE49-F238E27FC236}">
                  <a16:creationId xmlns:a16="http://schemas.microsoft.com/office/drawing/2014/main" id="{C011A84C-9735-4029-ABAB-2B0DB9B7F2D0}"/>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Freeform 53">
              <a:extLst>
                <a:ext uri="{FF2B5EF4-FFF2-40B4-BE49-F238E27FC236}">
                  <a16:creationId xmlns:a16="http://schemas.microsoft.com/office/drawing/2014/main" id="{2DDEBE95-B1C4-4E74-8A63-84B75DD74108}"/>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Freeform 54">
              <a:extLst>
                <a:ext uri="{FF2B5EF4-FFF2-40B4-BE49-F238E27FC236}">
                  <a16:creationId xmlns:a16="http://schemas.microsoft.com/office/drawing/2014/main" id="{D99C8421-80EC-4A98-A2FF-B1E35CFFD264}"/>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Freeform 55">
              <a:extLst>
                <a:ext uri="{FF2B5EF4-FFF2-40B4-BE49-F238E27FC236}">
                  <a16:creationId xmlns:a16="http://schemas.microsoft.com/office/drawing/2014/main" id="{D121C257-6E17-448E-AA23-235DB0878949}"/>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12" name="Group 211">
              <a:extLst>
                <a:ext uri="{FF2B5EF4-FFF2-40B4-BE49-F238E27FC236}">
                  <a16:creationId xmlns:a16="http://schemas.microsoft.com/office/drawing/2014/main" id="{A3097DB0-8516-4EC1-87CA-5F9290E671E7}"/>
                </a:ext>
              </a:extLst>
            </p:cNvPr>
            <p:cNvGrpSpPr/>
            <p:nvPr/>
          </p:nvGrpSpPr>
          <p:grpSpPr>
            <a:xfrm>
              <a:off x="2514949" y="5290541"/>
              <a:ext cx="284339" cy="228502"/>
              <a:chOff x="2514949" y="5290541"/>
              <a:chExt cx="284339" cy="228502"/>
            </a:xfrm>
          </p:grpSpPr>
          <p:sp>
            <p:nvSpPr>
              <p:cNvPr id="258" name="Rectangle 56">
                <a:extLst>
                  <a:ext uri="{FF2B5EF4-FFF2-40B4-BE49-F238E27FC236}">
                    <a16:creationId xmlns:a16="http://schemas.microsoft.com/office/drawing/2014/main" id="{0BEB1BE3-9573-44AF-98B2-23CAC46C6AB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57">
                <a:extLst>
                  <a:ext uri="{FF2B5EF4-FFF2-40B4-BE49-F238E27FC236}">
                    <a16:creationId xmlns:a16="http://schemas.microsoft.com/office/drawing/2014/main" id="{7D76EA73-D910-4A89-A14D-C2481C9CBBBE}"/>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58">
                <a:extLst>
                  <a:ext uri="{FF2B5EF4-FFF2-40B4-BE49-F238E27FC236}">
                    <a16:creationId xmlns:a16="http://schemas.microsoft.com/office/drawing/2014/main" id="{16BF5977-1BA3-4C1A-8D4A-47710DDEA253}"/>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59">
                <a:extLst>
                  <a:ext uri="{FF2B5EF4-FFF2-40B4-BE49-F238E27FC236}">
                    <a16:creationId xmlns:a16="http://schemas.microsoft.com/office/drawing/2014/main" id="{6843C3B1-B9F1-4266-87E6-1D07F2E6245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60">
                <a:extLst>
                  <a:ext uri="{FF2B5EF4-FFF2-40B4-BE49-F238E27FC236}">
                    <a16:creationId xmlns:a16="http://schemas.microsoft.com/office/drawing/2014/main" id="{6C662EF4-DDF2-436D-9B45-A6ABE2646FE5}"/>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61">
                <a:extLst>
                  <a:ext uri="{FF2B5EF4-FFF2-40B4-BE49-F238E27FC236}">
                    <a16:creationId xmlns:a16="http://schemas.microsoft.com/office/drawing/2014/main" id="{0620CB34-C69E-41E2-B8AF-6E04D7EC30E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Freeform 62">
                <a:extLst>
                  <a:ext uri="{FF2B5EF4-FFF2-40B4-BE49-F238E27FC236}">
                    <a16:creationId xmlns:a16="http://schemas.microsoft.com/office/drawing/2014/main" id="{BBFF9EE1-90DB-452F-ACAA-8BF90771C892}"/>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Freeform 63">
                <a:extLst>
                  <a:ext uri="{FF2B5EF4-FFF2-40B4-BE49-F238E27FC236}">
                    <a16:creationId xmlns:a16="http://schemas.microsoft.com/office/drawing/2014/main" id="{B36B4446-C28B-4754-9EB9-DD708AA6B6B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Freeform 64">
                <a:extLst>
                  <a:ext uri="{FF2B5EF4-FFF2-40B4-BE49-F238E27FC236}">
                    <a16:creationId xmlns:a16="http://schemas.microsoft.com/office/drawing/2014/main" id="{62B7D7E5-3D19-4D29-B292-BFBEE6D33CB0}"/>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13" name="Straight Connector 212">
              <a:extLst>
                <a:ext uri="{FF2B5EF4-FFF2-40B4-BE49-F238E27FC236}">
                  <a16:creationId xmlns:a16="http://schemas.microsoft.com/office/drawing/2014/main" id="{B7D74DA3-4FC5-4DC1-B9BD-BA92DE2F0663}"/>
                </a:ext>
              </a:extLst>
            </p:cNvPr>
            <p:cNvCxnSpPr>
              <a:stCxn id="249" idx="1"/>
              <a:endCxn id="222"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F5C3457-DE9B-49C6-96E1-9108D6DA0257}"/>
                </a:ext>
              </a:extLst>
            </p:cNvPr>
            <p:cNvCxnSpPr>
              <a:cxnSpLocks/>
              <a:stCxn id="240"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331B259-8CFD-4265-A1F3-E4808A360DF9}"/>
                </a:ext>
              </a:extLst>
            </p:cNvPr>
            <p:cNvCxnSpPr>
              <a:cxnSpLocks/>
              <a:stCxn id="2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00E1B337-008A-4A96-8F8F-2FDE453A3D57}"/>
                </a:ext>
              </a:extLst>
            </p:cNvPr>
            <p:cNvGrpSpPr/>
            <p:nvPr/>
          </p:nvGrpSpPr>
          <p:grpSpPr>
            <a:xfrm>
              <a:off x="5175903" y="5136111"/>
              <a:ext cx="204208" cy="164106"/>
              <a:chOff x="2514949" y="5290541"/>
              <a:chExt cx="284339" cy="228502"/>
            </a:xfrm>
          </p:grpSpPr>
          <p:sp>
            <p:nvSpPr>
              <p:cNvPr id="249" name="Rectangle 56">
                <a:extLst>
                  <a:ext uri="{FF2B5EF4-FFF2-40B4-BE49-F238E27FC236}">
                    <a16:creationId xmlns:a16="http://schemas.microsoft.com/office/drawing/2014/main" id="{3BE0539B-CD47-4609-9297-C7CC317FD95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Rectangle 57">
                <a:extLst>
                  <a:ext uri="{FF2B5EF4-FFF2-40B4-BE49-F238E27FC236}">
                    <a16:creationId xmlns:a16="http://schemas.microsoft.com/office/drawing/2014/main" id="{ADA1F457-8FB0-44F5-817B-171758F02496}"/>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Rectangle 58">
                <a:extLst>
                  <a:ext uri="{FF2B5EF4-FFF2-40B4-BE49-F238E27FC236}">
                    <a16:creationId xmlns:a16="http://schemas.microsoft.com/office/drawing/2014/main" id="{323065E6-E13B-482A-B269-84302B2185A4}"/>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Rectangle 59">
                <a:extLst>
                  <a:ext uri="{FF2B5EF4-FFF2-40B4-BE49-F238E27FC236}">
                    <a16:creationId xmlns:a16="http://schemas.microsoft.com/office/drawing/2014/main" id="{8167E4C2-AFF9-4E39-9EC4-6A63AE68FAE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Rectangle 60">
                <a:extLst>
                  <a:ext uri="{FF2B5EF4-FFF2-40B4-BE49-F238E27FC236}">
                    <a16:creationId xmlns:a16="http://schemas.microsoft.com/office/drawing/2014/main" id="{D5F91020-D53F-4997-ABB7-BD40784D589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Rectangle 61">
                <a:extLst>
                  <a:ext uri="{FF2B5EF4-FFF2-40B4-BE49-F238E27FC236}">
                    <a16:creationId xmlns:a16="http://schemas.microsoft.com/office/drawing/2014/main" id="{4AB06C6C-81A0-4021-8DCD-9D4BF10CCB08}"/>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62">
                <a:extLst>
                  <a:ext uri="{FF2B5EF4-FFF2-40B4-BE49-F238E27FC236}">
                    <a16:creationId xmlns:a16="http://schemas.microsoft.com/office/drawing/2014/main" id="{72D40133-3ADA-45A0-87E6-A7A403915B5E}"/>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63">
                <a:extLst>
                  <a:ext uri="{FF2B5EF4-FFF2-40B4-BE49-F238E27FC236}">
                    <a16:creationId xmlns:a16="http://schemas.microsoft.com/office/drawing/2014/main" id="{7128F7D2-67CB-49BD-A1B3-E59FEBA6E90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64">
                <a:extLst>
                  <a:ext uri="{FF2B5EF4-FFF2-40B4-BE49-F238E27FC236}">
                    <a16:creationId xmlns:a16="http://schemas.microsoft.com/office/drawing/2014/main" id="{01DFFB8A-5CB0-4142-90EC-80EE0504C50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7" name="Group 216">
              <a:extLst>
                <a:ext uri="{FF2B5EF4-FFF2-40B4-BE49-F238E27FC236}">
                  <a16:creationId xmlns:a16="http://schemas.microsoft.com/office/drawing/2014/main" id="{C4DAFB60-D191-4631-AA5A-C28E457D9108}"/>
                </a:ext>
              </a:extLst>
            </p:cNvPr>
            <p:cNvGrpSpPr/>
            <p:nvPr/>
          </p:nvGrpSpPr>
          <p:grpSpPr>
            <a:xfrm>
              <a:off x="5175903" y="5319441"/>
              <a:ext cx="204208" cy="164106"/>
              <a:chOff x="2514949" y="5290541"/>
              <a:chExt cx="284339" cy="228502"/>
            </a:xfrm>
          </p:grpSpPr>
          <p:sp>
            <p:nvSpPr>
              <p:cNvPr id="240" name="Rectangle 56">
                <a:extLst>
                  <a:ext uri="{FF2B5EF4-FFF2-40B4-BE49-F238E27FC236}">
                    <a16:creationId xmlns:a16="http://schemas.microsoft.com/office/drawing/2014/main" id="{8507D156-2A90-4337-A134-3AC5F7A00D3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Rectangle 57">
                <a:extLst>
                  <a:ext uri="{FF2B5EF4-FFF2-40B4-BE49-F238E27FC236}">
                    <a16:creationId xmlns:a16="http://schemas.microsoft.com/office/drawing/2014/main" id="{827D7210-07FE-4B86-B51B-9B309403C1CC}"/>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Rectangle 58">
                <a:extLst>
                  <a:ext uri="{FF2B5EF4-FFF2-40B4-BE49-F238E27FC236}">
                    <a16:creationId xmlns:a16="http://schemas.microsoft.com/office/drawing/2014/main" id="{D464CFBF-4919-4D32-A7EE-01680A9C224E}"/>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Rectangle 59">
                <a:extLst>
                  <a:ext uri="{FF2B5EF4-FFF2-40B4-BE49-F238E27FC236}">
                    <a16:creationId xmlns:a16="http://schemas.microsoft.com/office/drawing/2014/main" id="{5CD26B16-74D4-464D-9C63-99D4987513A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60">
                <a:extLst>
                  <a:ext uri="{FF2B5EF4-FFF2-40B4-BE49-F238E27FC236}">
                    <a16:creationId xmlns:a16="http://schemas.microsoft.com/office/drawing/2014/main" id="{9AA99397-74C5-467C-8CF9-CF3A674EC83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61">
                <a:extLst>
                  <a:ext uri="{FF2B5EF4-FFF2-40B4-BE49-F238E27FC236}">
                    <a16:creationId xmlns:a16="http://schemas.microsoft.com/office/drawing/2014/main" id="{3496455D-A5A5-4E32-9247-D42F61168DC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62">
                <a:extLst>
                  <a:ext uri="{FF2B5EF4-FFF2-40B4-BE49-F238E27FC236}">
                    <a16:creationId xmlns:a16="http://schemas.microsoft.com/office/drawing/2014/main" id="{006DA048-52FA-41E6-8293-157524032271}"/>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63">
                <a:extLst>
                  <a:ext uri="{FF2B5EF4-FFF2-40B4-BE49-F238E27FC236}">
                    <a16:creationId xmlns:a16="http://schemas.microsoft.com/office/drawing/2014/main" id="{372D4B1B-0B16-4371-9299-44BE53AD8D7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64">
                <a:extLst>
                  <a:ext uri="{FF2B5EF4-FFF2-40B4-BE49-F238E27FC236}">
                    <a16:creationId xmlns:a16="http://schemas.microsoft.com/office/drawing/2014/main" id="{C7E7C1FC-D14A-4537-9F9E-DFB36310BB3E}"/>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8" name="Group 217">
              <a:extLst>
                <a:ext uri="{FF2B5EF4-FFF2-40B4-BE49-F238E27FC236}">
                  <a16:creationId xmlns:a16="http://schemas.microsoft.com/office/drawing/2014/main" id="{CC9C5849-73D0-4858-A4D5-88106E87BD4B}"/>
                </a:ext>
              </a:extLst>
            </p:cNvPr>
            <p:cNvGrpSpPr/>
            <p:nvPr/>
          </p:nvGrpSpPr>
          <p:grpSpPr>
            <a:xfrm>
              <a:off x="5175903" y="5502771"/>
              <a:ext cx="204208" cy="164106"/>
              <a:chOff x="2514949" y="5290541"/>
              <a:chExt cx="284339" cy="228502"/>
            </a:xfrm>
          </p:grpSpPr>
          <p:sp>
            <p:nvSpPr>
              <p:cNvPr id="231" name="Rectangle 56">
                <a:extLst>
                  <a:ext uri="{FF2B5EF4-FFF2-40B4-BE49-F238E27FC236}">
                    <a16:creationId xmlns:a16="http://schemas.microsoft.com/office/drawing/2014/main" id="{C7F68164-B3B8-41E0-AFB5-E70DEF6CDA4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Rectangle 57">
                <a:extLst>
                  <a:ext uri="{FF2B5EF4-FFF2-40B4-BE49-F238E27FC236}">
                    <a16:creationId xmlns:a16="http://schemas.microsoft.com/office/drawing/2014/main" id="{C44FC248-D05C-4D6F-8BD3-59F69DBF6A15}"/>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Rectangle 58">
                <a:extLst>
                  <a:ext uri="{FF2B5EF4-FFF2-40B4-BE49-F238E27FC236}">
                    <a16:creationId xmlns:a16="http://schemas.microsoft.com/office/drawing/2014/main" id="{16C6BEB4-C193-4D07-B24F-8C169FE5D5CA}"/>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Rectangle 59">
                <a:extLst>
                  <a:ext uri="{FF2B5EF4-FFF2-40B4-BE49-F238E27FC236}">
                    <a16:creationId xmlns:a16="http://schemas.microsoft.com/office/drawing/2014/main" id="{EAFBC254-7CCF-4CE6-8955-6722B42691F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Rectangle 60">
                <a:extLst>
                  <a:ext uri="{FF2B5EF4-FFF2-40B4-BE49-F238E27FC236}">
                    <a16:creationId xmlns:a16="http://schemas.microsoft.com/office/drawing/2014/main" id="{842B0AF9-CA4D-4337-BC25-61DA1E053948}"/>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Rectangle 61">
                <a:extLst>
                  <a:ext uri="{FF2B5EF4-FFF2-40B4-BE49-F238E27FC236}">
                    <a16:creationId xmlns:a16="http://schemas.microsoft.com/office/drawing/2014/main" id="{A46F5269-26AE-48DA-A084-91492BFE1371}"/>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62">
                <a:extLst>
                  <a:ext uri="{FF2B5EF4-FFF2-40B4-BE49-F238E27FC236}">
                    <a16:creationId xmlns:a16="http://schemas.microsoft.com/office/drawing/2014/main" id="{D810CAD4-FDBC-4AEA-A2FF-C9D6325E70A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8" name="Freeform 63">
                <a:extLst>
                  <a:ext uri="{FF2B5EF4-FFF2-40B4-BE49-F238E27FC236}">
                    <a16:creationId xmlns:a16="http://schemas.microsoft.com/office/drawing/2014/main" id="{3E4733EB-CBAA-44AA-A910-8BFDA74FAFA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9" name="Freeform 64">
                <a:extLst>
                  <a:ext uri="{FF2B5EF4-FFF2-40B4-BE49-F238E27FC236}">
                    <a16:creationId xmlns:a16="http://schemas.microsoft.com/office/drawing/2014/main" id="{6D9BA86E-2EBF-417C-B007-3463DCDA68B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9" name="Group 218">
              <a:extLst>
                <a:ext uri="{FF2B5EF4-FFF2-40B4-BE49-F238E27FC236}">
                  <a16:creationId xmlns:a16="http://schemas.microsoft.com/office/drawing/2014/main" id="{336FA96C-F6C4-4027-BC64-2AC9A2EFE5C9}"/>
                </a:ext>
              </a:extLst>
            </p:cNvPr>
            <p:cNvGrpSpPr/>
            <p:nvPr/>
          </p:nvGrpSpPr>
          <p:grpSpPr>
            <a:xfrm>
              <a:off x="4623258" y="5292688"/>
              <a:ext cx="284339" cy="228502"/>
              <a:chOff x="2514949" y="5290541"/>
              <a:chExt cx="284339" cy="228502"/>
            </a:xfrm>
          </p:grpSpPr>
          <p:sp>
            <p:nvSpPr>
              <p:cNvPr id="222" name="Rectangle 56">
                <a:extLst>
                  <a:ext uri="{FF2B5EF4-FFF2-40B4-BE49-F238E27FC236}">
                    <a16:creationId xmlns:a16="http://schemas.microsoft.com/office/drawing/2014/main" id="{38404F3E-A409-478C-A012-B6A4796493F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57">
                <a:extLst>
                  <a:ext uri="{FF2B5EF4-FFF2-40B4-BE49-F238E27FC236}">
                    <a16:creationId xmlns:a16="http://schemas.microsoft.com/office/drawing/2014/main" id="{5EF45BEB-E074-49AC-A325-92553269E8B8}"/>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58">
                <a:extLst>
                  <a:ext uri="{FF2B5EF4-FFF2-40B4-BE49-F238E27FC236}">
                    <a16:creationId xmlns:a16="http://schemas.microsoft.com/office/drawing/2014/main" id="{852F6B44-5939-4213-9AF4-50ADD106DFF2}"/>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5" name="Rectangle 59">
                <a:extLst>
                  <a:ext uri="{FF2B5EF4-FFF2-40B4-BE49-F238E27FC236}">
                    <a16:creationId xmlns:a16="http://schemas.microsoft.com/office/drawing/2014/main" id="{DD8E9502-B7F3-4573-BE4F-29FDFDB0AD03}"/>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6" name="Rectangle 60">
                <a:extLst>
                  <a:ext uri="{FF2B5EF4-FFF2-40B4-BE49-F238E27FC236}">
                    <a16:creationId xmlns:a16="http://schemas.microsoft.com/office/drawing/2014/main" id="{B9A4B92D-888A-44BE-9B97-BC99609E2F1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7" name="Rectangle 61">
                <a:extLst>
                  <a:ext uri="{FF2B5EF4-FFF2-40B4-BE49-F238E27FC236}">
                    <a16:creationId xmlns:a16="http://schemas.microsoft.com/office/drawing/2014/main" id="{252FD42B-579D-4127-B5A7-5A1BF0D26F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8" name="Freeform 62">
                <a:extLst>
                  <a:ext uri="{FF2B5EF4-FFF2-40B4-BE49-F238E27FC236}">
                    <a16:creationId xmlns:a16="http://schemas.microsoft.com/office/drawing/2014/main" id="{613DC548-8E6B-434D-8FCB-A1996953DFF9}"/>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63">
                <a:extLst>
                  <a:ext uri="{FF2B5EF4-FFF2-40B4-BE49-F238E27FC236}">
                    <a16:creationId xmlns:a16="http://schemas.microsoft.com/office/drawing/2014/main" id="{0D9F609D-20DF-43C7-86E3-47C93DA6B40C}"/>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64">
                <a:extLst>
                  <a:ext uri="{FF2B5EF4-FFF2-40B4-BE49-F238E27FC236}">
                    <a16:creationId xmlns:a16="http://schemas.microsoft.com/office/drawing/2014/main" id="{D9F6FFB4-7D73-41F4-8AE6-DF6EFDA6579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0" name="Rectangle 47">
              <a:extLst>
                <a:ext uri="{FF2B5EF4-FFF2-40B4-BE49-F238E27FC236}">
                  <a16:creationId xmlns:a16="http://schemas.microsoft.com/office/drawing/2014/main" id="{DB0A93C7-84B4-4C19-A261-F5CB8F2F3A79}"/>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221" name="Rectangle 47">
              <a:extLst>
                <a:ext uri="{FF2B5EF4-FFF2-40B4-BE49-F238E27FC236}">
                  <a16:creationId xmlns:a16="http://schemas.microsoft.com/office/drawing/2014/main" id="{B83B3C68-816E-49EB-915D-12C881826530}"/>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sp>
        <p:nvSpPr>
          <p:cNvPr id="2" name="Title 1">
            <a:extLst>
              <a:ext uri="{FF2B5EF4-FFF2-40B4-BE49-F238E27FC236}">
                <a16:creationId xmlns:a16="http://schemas.microsoft.com/office/drawing/2014/main" id="{DC0EAFF8-0D2F-473B-931F-7293C4302B0C}"/>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884971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1.10288E-6 -4.46664E-6 L -0.02387 -4.46664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22EFBDC3-BE92-4F7E-93C6-85E2A91B9B1B}"/>
              </a:ext>
            </a:extLst>
          </p:cNvPr>
          <p:cNvGrpSpPr/>
          <p:nvPr/>
        </p:nvGrpSpPr>
        <p:grpSpPr>
          <a:xfrm>
            <a:off x="457200" y="1828800"/>
            <a:ext cx="11238336" cy="4461938"/>
            <a:chOff x="6240725" y="4238749"/>
            <a:chExt cx="5733470" cy="2276351"/>
          </a:xfrm>
        </p:grpSpPr>
        <p:sp>
          <p:nvSpPr>
            <p:cNvPr id="256" name="Rectangle 255">
              <a:extLst>
                <a:ext uri="{FF2B5EF4-FFF2-40B4-BE49-F238E27FC236}">
                  <a16:creationId xmlns:a16="http://schemas.microsoft.com/office/drawing/2014/main" id="{5BEFB476-67D3-426C-9B26-4D0B03230EE0}"/>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57" name="AutoShape 3">
              <a:extLst>
                <a:ext uri="{FF2B5EF4-FFF2-40B4-BE49-F238E27FC236}">
                  <a16:creationId xmlns:a16="http://schemas.microsoft.com/office/drawing/2014/main" id="{DA75493E-4B7C-4B37-9997-2A4404CE659B}"/>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28">
              <a:extLst>
                <a:ext uri="{FF2B5EF4-FFF2-40B4-BE49-F238E27FC236}">
                  <a16:creationId xmlns:a16="http://schemas.microsoft.com/office/drawing/2014/main" id="{8FA65547-49A3-4230-9CA3-EAC2FAD29692}"/>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B509F7CF-93CF-448E-9FCF-C39527DDC479}"/>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60" name="Group 259">
              <a:extLst>
                <a:ext uri="{FF2B5EF4-FFF2-40B4-BE49-F238E27FC236}">
                  <a16:creationId xmlns:a16="http://schemas.microsoft.com/office/drawing/2014/main" id="{EAA24534-92DE-4E46-8668-87A276EE8CC2}"/>
                </a:ext>
              </a:extLst>
            </p:cNvPr>
            <p:cNvGrpSpPr/>
            <p:nvPr/>
          </p:nvGrpSpPr>
          <p:grpSpPr>
            <a:xfrm>
              <a:off x="8334186" y="5559256"/>
              <a:ext cx="575891" cy="307890"/>
              <a:chOff x="8255695" y="5678890"/>
              <a:chExt cx="325863" cy="174217"/>
            </a:xfrm>
          </p:grpSpPr>
          <p:sp>
            <p:nvSpPr>
              <p:cNvPr id="309" name="Freeform 30">
                <a:extLst>
                  <a:ext uri="{FF2B5EF4-FFF2-40B4-BE49-F238E27FC236}">
                    <a16:creationId xmlns:a16="http://schemas.microsoft.com/office/drawing/2014/main" id="{6627E4FB-FE42-4F81-B766-D0598B59D0E1}"/>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0" name="Freeform 31">
                <a:extLst>
                  <a:ext uri="{FF2B5EF4-FFF2-40B4-BE49-F238E27FC236}">
                    <a16:creationId xmlns:a16="http://schemas.microsoft.com/office/drawing/2014/main" id="{0932E500-7C44-455D-BA14-18B7B7598673}"/>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311" name="Freeform 32">
                <a:extLst>
                  <a:ext uri="{FF2B5EF4-FFF2-40B4-BE49-F238E27FC236}">
                    <a16:creationId xmlns:a16="http://schemas.microsoft.com/office/drawing/2014/main" id="{6C1C4455-960E-46C8-92AE-5728A9A700FA}"/>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1" name="Rectangle 47">
              <a:extLst>
                <a:ext uri="{FF2B5EF4-FFF2-40B4-BE49-F238E27FC236}">
                  <a16:creationId xmlns:a16="http://schemas.microsoft.com/office/drawing/2014/main" id="{1E8B8D93-A912-43EF-B082-A85D71CA51A9}"/>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262" name="Group 261">
              <a:extLst>
                <a:ext uri="{FF2B5EF4-FFF2-40B4-BE49-F238E27FC236}">
                  <a16:creationId xmlns:a16="http://schemas.microsoft.com/office/drawing/2014/main" id="{48926A69-7C65-493B-9B94-EC3A7DFEF33B}"/>
                </a:ext>
              </a:extLst>
            </p:cNvPr>
            <p:cNvGrpSpPr/>
            <p:nvPr/>
          </p:nvGrpSpPr>
          <p:grpSpPr>
            <a:xfrm>
              <a:off x="10949168" y="5466284"/>
              <a:ext cx="493731" cy="452823"/>
              <a:chOff x="10483366" y="5527244"/>
              <a:chExt cx="493731" cy="452823"/>
            </a:xfrm>
          </p:grpSpPr>
          <p:sp>
            <p:nvSpPr>
              <p:cNvPr id="297" name="Rectangle 52">
                <a:extLst>
                  <a:ext uri="{FF2B5EF4-FFF2-40B4-BE49-F238E27FC236}">
                    <a16:creationId xmlns:a16="http://schemas.microsoft.com/office/drawing/2014/main" id="{31B2E838-F23A-4E16-A4AF-CD473B08082B}"/>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53">
                <a:extLst>
                  <a:ext uri="{FF2B5EF4-FFF2-40B4-BE49-F238E27FC236}">
                    <a16:creationId xmlns:a16="http://schemas.microsoft.com/office/drawing/2014/main" id="{DC55D273-288E-4A5A-993D-2FBA93DACF1C}"/>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54">
                <a:extLst>
                  <a:ext uri="{FF2B5EF4-FFF2-40B4-BE49-F238E27FC236}">
                    <a16:creationId xmlns:a16="http://schemas.microsoft.com/office/drawing/2014/main" id="{7C3EF28B-F844-4FC5-8344-5A424BD9FD65}"/>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Oval 55">
                <a:extLst>
                  <a:ext uri="{FF2B5EF4-FFF2-40B4-BE49-F238E27FC236}">
                    <a16:creationId xmlns:a16="http://schemas.microsoft.com/office/drawing/2014/main" id="{B8CBA6EA-8141-49B4-B6FB-7A7232F291A8}"/>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Oval 56">
                <a:extLst>
                  <a:ext uri="{FF2B5EF4-FFF2-40B4-BE49-F238E27FC236}">
                    <a16:creationId xmlns:a16="http://schemas.microsoft.com/office/drawing/2014/main" id="{D912DAEB-E7E3-4DE0-B04C-D0A37DBAA43F}"/>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Oval 57">
                <a:extLst>
                  <a:ext uri="{FF2B5EF4-FFF2-40B4-BE49-F238E27FC236}">
                    <a16:creationId xmlns:a16="http://schemas.microsoft.com/office/drawing/2014/main" id="{506221A6-301C-4136-9269-3644E016980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Oval 58">
                <a:extLst>
                  <a:ext uri="{FF2B5EF4-FFF2-40B4-BE49-F238E27FC236}">
                    <a16:creationId xmlns:a16="http://schemas.microsoft.com/office/drawing/2014/main" id="{880BEEA8-8BE9-46DA-BA49-F1AC33BD6E2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9">
                <a:extLst>
                  <a:ext uri="{FF2B5EF4-FFF2-40B4-BE49-F238E27FC236}">
                    <a16:creationId xmlns:a16="http://schemas.microsoft.com/office/drawing/2014/main" id="{4800D45D-CB8E-4CE2-980D-34237EF1B5BC}"/>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60">
                <a:extLst>
                  <a:ext uri="{FF2B5EF4-FFF2-40B4-BE49-F238E27FC236}">
                    <a16:creationId xmlns:a16="http://schemas.microsoft.com/office/drawing/2014/main" id="{51CF5B99-E4CD-441F-8196-906449247288}"/>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Oval 61">
                <a:extLst>
                  <a:ext uri="{FF2B5EF4-FFF2-40B4-BE49-F238E27FC236}">
                    <a16:creationId xmlns:a16="http://schemas.microsoft.com/office/drawing/2014/main" id="{30772C73-843B-4AD3-BD99-00BAAA338D08}"/>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6D446452-9039-4ECF-A893-39840DC06B6C}"/>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Oval 63">
                <a:extLst>
                  <a:ext uri="{FF2B5EF4-FFF2-40B4-BE49-F238E27FC236}">
                    <a16:creationId xmlns:a16="http://schemas.microsoft.com/office/drawing/2014/main" id="{91207416-F277-4E8A-9FFD-5CC9EE36F61B}"/>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63" name="Straight Arrow Connector 262">
              <a:extLst>
                <a:ext uri="{FF2B5EF4-FFF2-40B4-BE49-F238E27FC236}">
                  <a16:creationId xmlns:a16="http://schemas.microsoft.com/office/drawing/2014/main" id="{78861F06-CB82-4A7F-A568-DC6F8BF829F6}"/>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4" name="Rectangle 47">
              <a:extLst>
                <a:ext uri="{FF2B5EF4-FFF2-40B4-BE49-F238E27FC236}">
                  <a16:creationId xmlns:a16="http://schemas.microsoft.com/office/drawing/2014/main" id="{09746980-1C3A-4449-96B8-6075C4BFBE16}"/>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265" name="Straight Arrow Connector 264">
              <a:extLst>
                <a:ext uri="{FF2B5EF4-FFF2-40B4-BE49-F238E27FC236}">
                  <a16:creationId xmlns:a16="http://schemas.microsoft.com/office/drawing/2014/main" id="{5E7A21B9-9F7C-4EC5-8CDF-3D99F0B5850C}"/>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6" name="Freeform 28">
              <a:extLst>
                <a:ext uri="{FF2B5EF4-FFF2-40B4-BE49-F238E27FC236}">
                  <a16:creationId xmlns:a16="http://schemas.microsoft.com/office/drawing/2014/main" id="{D2DD919D-8E71-4EE5-93F1-9696A2BFC7F5}"/>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1E6C1396-1F72-41F4-85ED-8CFF7DBEC126}"/>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268" name="Straight Arrow Connector 267">
              <a:extLst>
                <a:ext uri="{FF2B5EF4-FFF2-40B4-BE49-F238E27FC236}">
                  <a16:creationId xmlns:a16="http://schemas.microsoft.com/office/drawing/2014/main" id="{D6E599CA-6F16-4132-B253-4549F02B16E4}"/>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69" name="Group 268">
              <a:extLst>
                <a:ext uri="{FF2B5EF4-FFF2-40B4-BE49-F238E27FC236}">
                  <a16:creationId xmlns:a16="http://schemas.microsoft.com/office/drawing/2014/main" id="{26009CE7-2E0D-4D9B-A259-8FD5F06DF279}"/>
                </a:ext>
              </a:extLst>
            </p:cNvPr>
            <p:cNvGrpSpPr/>
            <p:nvPr/>
          </p:nvGrpSpPr>
          <p:grpSpPr>
            <a:xfrm>
              <a:off x="6685778" y="5466284"/>
              <a:ext cx="493731" cy="452823"/>
              <a:chOff x="10483366" y="5527244"/>
              <a:chExt cx="493731" cy="452823"/>
            </a:xfrm>
          </p:grpSpPr>
          <p:sp>
            <p:nvSpPr>
              <p:cNvPr id="285" name="Rectangle 52">
                <a:extLst>
                  <a:ext uri="{FF2B5EF4-FFF2-40B4-BE49-F238E27FC236}">
                    <a16:creationId xmlns:a16="http://schemas.microsoft.com/office/drawing/2014/main" id="{A8A89C4B-8514-4750-B496-3A78239F4D19}"/>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53">
                <a:extLst>
                  <a:ext uri="{FF2B5EF4-FFF2-40B4-BE49-F238E27FC236}">
                    <a16:creationId xmlns:a16="http://schemas.microsoft.com/office/drawing/2014/main" id="{70E0BE97-345B-47B9-903F-B7F994908847}"/>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Rectangle 54">
                <a:extLst>
                  <a:ext uri="{FF2B5EF4-FFF2-40B4-BE49-F238E27FC236}">
                    <a16:creationId xmlns:a16="http://schemas.microsoft.com/office/drawing/2014/main" id="{B8CA4F72-4DF6-4BA6-B7EB-7A014B23A0A2}"/>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55">
                <a:extLst>
                  <a:ext uri="{FF2B5EF4-FFF2-40B4-BE49-F238E27FC236}">
                    <a16:creationId xmlns:a16="http://schemas.microsoft.com/office/drawing/2014/main" id="{7AFBD8D7-E250-4EB9-833A-2E6DDE12478C}"/>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Oval 56">
                <a:extLst>
                  <a:ext uri="{FF2B5EF4-FFF2-40B4-BE49-F238E27FC236}">
                    <a16:creationId xmlns:a16="http://schemas.microsoft.com/office/drawing/2014/main" id="{952A4DE9-E236-4751-A845-7CF6D1C4D4E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Oval 57">
                <a:extLst>
                  <a:ext uri="{FF2B5EF4-FFF2-40B4-BE49-F238E27FC236}">
                    <a16:creationId xmlns:a16="http://schemas.microsoft.com/office/drawing/2014/main" id="{458BD737-08BF-4B3F-B8C2-FDB51D3702DE}"/>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Oval 58">
                <a:extLst>
                  <a:ext uri="{FF2B5EF4-FFF2-40B4-BE49-F238E27FC236}">
                    <a16:creationId xmlns:a16="http://schemas.microsoft.com/office/drawing/2014/main" id="{5BAA9B8C-B1FD-4D18-B545-01B09EF0282A}"/>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59">
                <a:extLst>
                  <a:ext uri="{FF2B5EF4-FFF2-40B4-BE49-F238E27FC236}">
                    <a16:creationId xmlns:a16="http://schemas.microsoft.com/office/drawing/2014/main" id="{82B36584-883D-408A-B2C9-B280BACF3CEF}"/>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60">
                <a:extLst>
                  <a:ext uri="{FF2B5EF4-FFF2-40B4-BE49-F238E27FC236}">
                    <a16:creationId xmlns:a16="http://schemas.microsoft.com/office/drawing/2014/main" id="{88677B24-534B-4FFC-9EB3-BF426DF1214D}"/>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61">
                <a:extLst>
                  <a:ext uri="{FF2B5EF4-FFF2-40B4-BE49-F238E27FC236}">
                    <a16:creationId xmlns:a16="http://schemas.microsoft.com/office/drawing/2014/main" id="{4090F2EE-D13C-412F-89FC-EFDE18EF74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62">
                <a:extLst>
                  <a:ext uri="{FF2B5EF4-FFF2-40B4-BE49-F238E27FC236}">
                    <a16:creationId xmlns:a16="http://schemas.microsoft.com/office/drawing/2014/main" id="{BF7B9690-8954-492F-9164-E80F782E236E}"/>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Oval 63">
                <a:extLst>
                  <a:ext uri="{FF2B5EF4-FFF2-40B4-BE49-F238E27FC236}">
                    <a16:creationId xmlns:a16="http://schemas.microsoft.com/office/drawing/2014/main" id="{D7360445-20C3-4FE1-A760-33B9E9BC5637}"/>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70" name="Rectangle: Rounded Corners 269">
              <a:extLst>
                <a:ext uri="{FF2B5EF4-FFF2-40B4-BE49-F238E27FC236}">
                  <a16:creationId xmlns:a16="http://schemas.microsoft.com/office/drawing/2014/main" id="{788F03B7-323F-43D0-B8DB-58677E280551}"/>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1" name="Group 270">
              <a:extLst>
                <a:ext uri="{FF2B5EF4-FFF2-40B4-BE49-F238E27FC236}">
                  <a16:creationId xmlns:a16="http://schemas.microsoft.com/office/drawing/2014/main" id="{9BA0E698-D9A9-4222-9FD1-959C461C5DD2}"/>
                </a:ext>
              </a:extLst>
            </p:cNvPr>
            <p:cNvGrpSpPr/>
            <p:nvPr/>
          </p:nvGrpSpPr>
          <p:grpSpPr>
            <a:xfrm>
              <a:off x="7917950" y="5107427"/>
              <a:ext cx="452260" cy="417074"/>
              <a:chOff x="7989965" y="5173839"/>
              <a:chExt cx="308230" cy="284249"/>
            </a:xfrm>
          </p:grpSpPr>
          <p:sp>
            <p:nvSpPr>
              <p:cNvPr id="278" name="Rectangle 277">
                <a:extLst>
                  <a:ext uri="{FF2B5EF4-FFF2-40B4-BE49-F238E27FC236}">
                    <a16:creationId xmlns:a16="http://schemas.microsoft.com/office/drawing/2014/main" id="{1BFEA25C-2BB2-4037-AEF1-8785FE169E0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9" name="Group 278">
                <a:extLst>
                  <a:ext uri="{FF2B5EF4-FFF2-40B4-BE49-F238E27FC236}">
                    <a16:creationId xmlns:a16="http://schemas.microsoft.com/office/drawing/2014/main" id="{07572F91-D2B6-48CA-9847-B3A8BBDC4A45}"/>
                  </a:ext>
                </a:extLst>
              </p:cNvPr>
              <p:cNvGrpSpPr/>
              <p:nvPr/>
            </p:nvGrpSpPr>
            <p:grpSpPr>
              <a:xfrm>
                <a:off x="7989965" y="5173839"/>
                <a:ext cx="308230" cy="284249"/>
                <a:chOff x="7875624" y="5410159"/>
                <a:chExt cx="308230" cy="284249"/>
              </a:xfrm>
            </p:grpSpPr>
            <p:sp>
              <p:nvSpPr>
                <p:cNvPr id="280" name="Freeform 17">
                  <a:extLst>
                    <a:ext uri="{FF2B5EF4-FFF2-40B4-BE49-F238E27FC236}">
                      <a16:creationId xmlns:a16="http://schemas.microsoft.com/office/drawing/2014/main" id="{19063904-D301-47EF-9B65-AE586E1B24E6}"/>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1" name="Group 280">
                  <a:extLst>
                    <a:ext uri="{FF2B5EF4-FFF2-40B4-BE49-F238E27FC236}">
                      <a16:creationId xmlns:a16="http://schemas.microsoft.com/office/drawing/2014/main" id="{B3A0489F-F028-4E00-9AA8-0925F955C387}"/>
                    </a:ext>
                  </a:extLst>
                </p:cNvPr>
                <p:cNvGrpSpPr/>
                <p:nvPr/>
              </p:nvGrpSpPr>
              <p:grpSpPr>
                <a:xfrm>
                  <a:off x="7875624" y="5410159"/>
                  <a:ext cx="308230" cy="284249"/>
                  <a:chOff x="7875624" y="5410159"/>
                  <a:chExt cx="308230" cy="284249"/>
                </a:xfrm>
              </p:grpSpPr>
              <p:sp>
                <p:nvSpPr>
                  <p:cNvPr id="282" name="Freeform 15">
                    <a:extLst>
                      <a:ext uri="{FF2B5EF4-FFF2-40B4-BE49-F238E27FC236}">
                        <a16:creationId xmlns:a16="http://schemas.microsoft.com/office/drawing/2014/main" id="{3A7B323C-997F-465F-A1E6-0D512554D630}"/>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6">
                    <a:extLst>
                      <a:ext uri="{FF2B5EF4-FFF2-40B4-BE49-F238E27FC236}">
                        <a16:creationId xmlns:a16="http://schemas.microsoft.com/office/drawing/2014/main" id="{E9099DEB-A5FB-400E-89DE-31A1CFD54ED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19">
                    <a:extLst>
                      <a:ext uri="{FF2B5EF4-FFF2-40B4-BE49-F238E27FC236}">
                        <a16:creationId xmlns:a16="http://schemas.microsoft.com/office/drawing/2014/main" id="{48A45763-08D2-4126-9A41-FD40830F2696}"/>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2" name="Straight Arrow Connector 271">
              <a:extLst>
                <a:ext uri="{FF2B5EF4-FFF2-40B4-BE49-F238E27FC236}">
                  <a16:creationId xmlns:a16="http://schemas.microsoft.com/office/drawing/2014/main" id="{0C19BFFD-5135-45E6-B102-BAE2DBFED193}"/>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3" name="Rectangle 47">
              <a:extLst>
                <a:ext uri="{FF2B5EF4-FFF2-40B4-BE49-F238E27FC236}">
                  <a16:creationId xmlns:a16="http://schemas.microsoft.com/office/drawing/2014/main" id="{66960F1A-D4DE-49B6-A67F-2CC7B5C6C1DC}"/>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274" name="cortana">
              <a:extLst>
                <a:ext uri="{FF2B5EF4-FFF2-40B4-BE49-F238E27FC236}">
                  <a16:creationId xmlns:a16="http://schemas.microsoft.com/office/drawing/2014/main" id="{338C2083-BB2E-47C5-A391-1B6A38F12C53}"/>
                </a:ext>
              </a:extLst>
            </p:cNvPr>
            <p:cNvGrpSpPr>
              <a:grpSpLocks noChangeAspect="1"/>
            </p:cNvGrpSpPr>
            <p:nvPr/>
          </p:nvGrpSpPr>
          <p:grpSpPr bwMode="auto">
            <a:xfrm>
              <a:off x="9523521" y="5516351"/>
              <a:ext cx="393700" cy="393700"/>
              <a:chOff x="2059" y="1500"/>
              <a:chExt cx="248" cy="248"/>
            </a:xfrm>
            <a:solidFill>
              <a:srgbClr val="525252"/>
            </a:solidFill>
          </p:grpSpPr>
          <p:sp>
            <p:nvSpPr>
              <p:cNvPr id="276" name="Freeform 21">
                <a:extLst>
                  <a:ext uri="{FF2B5EF4-FFF2-40B4-BE49-F238E27FC236}">
                    <a16:creationId xmlns:a16="http://schemas.microsoft.com/office/drawing/2014/main" id="{14D433CE-E503-4A02-97E8-E8DADA38A533}"/>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22">
                <a:extLst>
                  <a:ext uri="{FF2B5EF4-FFF2-40B4-BE49-F238E27FC236}">
                    <a16:creationId xmlns:a16="http://schemas.microsoft.com/office/drawing/2014/main" id="{7D783A12-EF62-4463-AF90-9BA7BDEBF594}"/>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275" name="Straight Arrow Connector 274">
              <a:extLst>
                <a:ext uri="{FF2B5EF4-FFF2-40B4-BE49-F238E27FC236}">
                  <a16:creationId xmlns:a16="http://schemas.microsoft.com/office/drawing/2014/main" id="{638646C2-5AE2-48E1-A052-A22659812C2B}"/>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9F8E421-42B3-4A76-AA0D-FCF7F6BE7817}"/>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126097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255"/>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303" y="1187963"/>
            <a:ext cx="11655078" cy="2950884"/>
          </a:xfrm>
        </p:spPr>
        <p:txBody>
          <a:bodyPr/>
          <a:lstStyle/>
          <a:p>
            <a:r>
              <a:rPr lang="en-US"/>
              <a:t>Based on class libraries</a:t>
            </a:r>
          </a:p>
          <a:p>
            <a:r>
              <a:rPr lang="en-US"/>
              <a:t>Get the full power of IntelliSense, unit testing, and local debugging</a:t>
            </a:r>
          </a:p>
          <a:p>
            <a:r>
              <a:rPr lang="en-US"/>
              <a:t>Use </a:t>
            </a:r>
            <a:r>
              <a:rPr lang="en-US" err="1"/>
              <a:t>WebJobs</a:t>
            </a:r>
            <a:r>
              <a:rPr lang="en-US"/>
              <a:t> attributes to define triggers and bindings</a:t>
            </a:r>
          </a:p>
          <a:p>
            <a:r>
              <a:rPr lang="en-US"/>
              <a:t>Learn more at </a:t>
            </a:r>
            <a:r>
              <a:rPr lang="en-US" u="sng">
                <a:hlinkClick r:id="rId3"/>
              </a:rPr>
              <a:t>https://aka.ms/2017functiontools</a:t>
            </a:r>
            <a:endParaRPr lang="en-US"/>
          </a:p>
        </p:txBody>
      </p:sp>
      <p:sp>
        <p:nvSpPr>
          <p:cNvPr id="2" name="Title 1"/>
          <p:cNvSpPr>
            <a:spLocks noGrp="1"/>
          </p:cNvSpPr>
          <p:nvPr>
            <p:ph type="title"/>
          </p:nvPr>
        </p:nvSpPr>
        <p:spPr/>
        <p:txBody>
          <a:bodyPr/>
          <a:lstStyle/>
          <a:p>
            <a:r>
              <a:rPr lang="en-US"/>
              <a:t>New Visual Studio 2017 tooling</a:t>
            </a:r>
          </a:p>
        </p:txBody>
      </p:sp>
    </p:spTree>
    <p:extLst>
      <p:ext uri="{BB962C8B-B14F-4D97-AF65-F5344CB8AC3E}">
        <p14:creationId xmlns:p14="http://schemas.microsoft.com/office/powerpoint/2010/main" val="253466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2017 Tooling</a:t>
            </a:r>
          </a:p>
        </p:txBody>
      </p:sp>
      <p:pic>
        <p:nvPicPr>
          <p:cNvPr id="4" name="Picture 3"/>
          <p:cNvPicPr>
            <a:picLocks noChangeAspect="1"/>
          </p:cNvPicPr>
          <p:nvPr/>
        </p:nvPicPr>
        <p:blipFill>
          <a:blip r:embed="rId3"/>
          <a:stretch>
            <a:fillRect/>
          </a:stretch>
        </p:blipFill>
        <p:spPr>
          <a:xfrm>
            <a:off x="382453" y="1189494"/>
            <a:ext cx="11429415" cy="5397966"/>
          </a:xfrm>
          <a:prstGeom prst="rect">
            <a:avLst/>
          </a:prstGeom>
        </p:spPr>
      </p:pic>
      <p:sp>
        <p:nvSpPr>
          <p:cNvPr id="5" name="Rectangle 4"/>
          <p:cNvSpPr/>
          <p:nvPr/>
        </p:nvSpPr>
        <p:spPr bwMode="auto">
          <a:xfrm>
            <a:off x="2211493" y="2648642"/>
            <a:ext cx="6797888" cy="705657"/>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bwMode="auto">
          <a:xfrm>
            <a:off x="1837982" y="2233768"/>
            <a:ext cx="2767504" cy="242168"/>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230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a:t>App Service offers dedicated and dynamic tiers.</a:t>
            </a:r>
          </a:p>
          <a:p>
            <a:pPr marL="571500" indent="-571500">
              <a:buFont typeface="Arial" panose="020B0604020202020204" pitchFamily="34" charset="0"/>
              <a:buChar char="•"/>
            </a:pPr>
            <a:r>
              <a:rPr lang="en-US"/>
              <a:t>Dedicated is the existing App Service plan tiers</a:t>
            </a:r>
          </a:p>
          <a:p>
            <a:pPr marL="1371600" indent="-457200">
              <a:buFont typeface="Arial" panose="020B0604020202020204" pitchFamily="34" charset="0"/>
              <a:buChar char="•"/>
            </a:pPr>
            <a:r>
              <a:rPr lang="en-US"/>
              <a:t>Basic, Standard, Premium</a:t>
            </a:r>
          </a:p>
          <a:p>
            <a:pPr marL="1371600" indent="-457200">
              <a:buFont typeface="Arial" panose="020B0604020202020204" pitchFamily="34" charset="0"/>
              <a:buChar char="•"/>
            </a:pPr>
            <a:r>
              <a:rPr lang="en-US"/>
              <a:t>Pay based on # of reserved VMs</a:t>
            </a:r>
          </a:p>
          <a:p>
            <a:pPr marL="1371600" indent="-457200">
              <a:buFont typeface="Arial" panose="020B0604020202020204" pitchFamily="34" charset="0"/>
              <a:buChar char="•"/>
            </a:pPr>
            <a:r>
              <a:rPr lang="en-US"/>
              <a:t>You’re responsible for scale</a:t>
            </a:r>
          </a:p>
          <a:p>
            <a:pPr marL="571500" indent="-571500">
              <a:buFont typeface="Arial" panose="020B0604020202020204" pitchFamily="34" charset="0"/>
              <a:buChar char="•"/>
            </a:pPr>
            <a:r>
              <a:rPr lang="en-US"/>
              <a:t>Dynamic </a:t>
            </a:r>
          </a:p>
          <a:p>
            <a:pPr marL="1371600" indent="-457200">
              <a:buFont typeface="Arial" panose="020B0604020202020204" pitchFamily="34" charset="0"/>
              <a:buChar char="•"/>
            </a:pPr>
            <a:r>
              <a:rPr lang="en-US"/>
              <a:t>Pay on number of executions</a:t>
            </a:r>
          </a:p>
          <a:p>
            <a:pPr marL="1371600" indent="-457200">
              <a:buFont typeface="Arial" panose="020B0604020202020204" pitchFamily="34" charset="0"/>
              <a:buChar char="•"/>
            </a:pPr>
            <a:r>
              <a:rPr lang="en-US"/>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tier pricing</a:t>
            </a:r>
          </a:p>
        </p:txBody>
      </p:sp>
      <p:sp>
        <p:nvSpPr>
          <p:cNvPr id="3" name="Text Placeholder 2"/>
          <p:cNvSpPr>
            <a:spLocks noGrp="1"/>
          </p:cNvSpPr>
          <p:nvPr>
            <p:ph type="body" sz="quarter" idx="10"/>
          </p:nvPr>
        </p:nvSpPr>
        <p:spPr>
          <a:xfrm>
            <a:off x="269239" y="1189177"/>
            <a:ext cx="11653523" cy="3382529"/>
          </a:xfrm>
        </p:spPr>
        <p:txBody>
          <a:bodyPr/>
          <a:lstStyle/>
          <a:p>
            <a:r>
              <a:rPr lang="en-US"/>
              <a:t>Pay per execution model - two meters, three units</a:t>
            </a:r>
          </a:p>
          <a:p>
            <a:pPr marL="571500" indent="-571500">
              <a:buFont typeface="Arial" panose="020B0604020202020204" pitchFamily="34" charset="0"/>
              <a:buChar char="•"/>
            </a:pPr>
            <a:r>
              <a:rPr lang="en-US" u="sng"/>
              <a:t>Number of executions</a:t>
            </a:r>
          </a:p>
          <a:p>
            <a:pPr marL="571500" indent="-571500">
              <a:buFont typeface="Arial" panose="020B0604020202020204" pitchFamily="34" charset="0"/>
              <a:buChar char="•"/>
            </a:pPr>
            <a:r>
              <a:rPr lang="en-US" u="sng"/>
              <a:t>Duration of execution</a:t>
            </a:r>
            <a:r>
              <a:rPr lang="en-US"/>
              <a:t> x </a:t>
            </a:r>
            <a:r>
              <a:rPr lang="en-US" u="sng"/>
              <a:t>reserved memory</a:t>
            </a:r>
          </a:p>
          <a:p>
            <a:pPr marL="571500" indent="-571500">
              <a:buFont typeface="Arial" panose="020B0604020202020204" pitchFamily="34" charset="0"/>
              <a:buChar char="•"/>
            </a:pPr>
            <a:endParaRPr lang="en-US"/>
          </a:p>
          <a:p>
            <a:r>
              <a:rPr lang="en-US"/>
              <a:t>First million executions free.</a:t>
            </a:r>
          </a:p>
        </p:txBody>
      </p:sp>
    </p:spTree>
    <p:extLst>
      <p:ext uri="{BB962C8B-B14F-4D97-AF65-F5344CB8AC3E}">
        <p14:creationId xmlns:p14="http://schemas.microsoft.com/office/powerpoint/2010/main" val="3719274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204614" y="4848339"/>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203894" y="1412044"/>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204614" y="3130192"/>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38461" y="1966168"/>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96422" y="5379083"/>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42684" y="3671757"/>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488029" y="1959932"/>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488029" y="46273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711284" y="2175718"/>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689224" y="4784708"/>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032" y="5674196"/>
            <a:ext cx="403334" cy="22268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37062" y="153717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29939" y="3162688"/>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315772" y="4886566"/>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749804" y="1901936"/>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749804" y="458192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9804" y="1457945"/>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9109" y="4158641"/>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1137963"/>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2819873"/>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455551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434378" y="3223857"/>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902204" y="3165862"/>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Long running, </a:t>
            </a:r>
            <a:r>
              <a:rPr kumimoji="0" lang="en-US" sz="1372"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rPr>
              <a:t>stateful</a:t>
            </a: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02204" y="2721871"/>
            <a:ext cx="398089" cy="398089"/>
          </a:xfrm>
          <a:prstGeom prst="rect">
            <a:avLst/>
          </a:prstGeom>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Messaging Services</a:t>
            </a:r>
          </a:p>
        </p:txBody>
      </p:sp>
      <p:sp>
        <p:nvSpPr>
          <p:cNvPr id="5" name="Rectangle 4"/>
          <p:cNvSpPr/>
          <p:nvPr/>
        </p:nvSpPr>
        <p:spPr bwMode="auto">
          <a:xfrm>
            <a:off x="270067" y="1189812"/>
            <a:ext cx="11654187" cy="545092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09" rIns="0" bIns="43709" numCol="1" rtlCol="0" anchor="ctr" anchorCtr="0" compatLnSpc="1">
            <a:prstTxWarp prst="textNoShape">
              <a:avLst/>
            </a:prstTxWarp>
          </a:bodyPr>
          <a:lstStyle/>
          <a:p>
            <a:pPr marL="0" marR="0" lvl="0" indent="0" algn="ctr" defTabSz="873857" rtl="0"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1091673" y="1789147"/>
            <a:ext cx="1839772" cy="1839772"/>
          </a:xfrm>
          <a:prstGeom prst="rect">
            <a:avLst/>
          </a:prstGeom>
          <a:ln>
            <a:noFill/>
          </a:ln>
        </p:spPr>
      </p:pic>
      <p:pic>
        <p:nvPicPr>
          <p:cNvPr id="7" name="Picture 6"/>
          <p:cNvPicPr>
            <a:picLocks noChangeAspect="1"/>
          </p:cNvPicPr>
          <p:nvPr/>
        </p:nvPicPr>
        <p:blipFill rotWithShape="1">
          <a:blip r:embed="rId4"/>
          <a:srcRect l="2769" t="1446" r="6258"/>
          <a:stretch/>
        </p:blipFill>
        <p:spPr>
          <a:xfrm>
            <a:off x="3864717" y="1760814"/>
            <a:ext cx="1783651" cy="1932288"/>
          </a:xfrm>
          <a:prstGeom prst="rect">
            <a:avLst/>
          </a:prstGeom>
        </p:spPr>
      </p:pic>
      <p:pic>
        <p:nvPicPr>
          <p:cNvPr id="8" name="Picture 7"/>
          <p:cNvPicPr>
            <a:picLocks noChangeAspect="1"/>
          </p:cNvPicPr>
          <p:nvPr/>
        </p:nvPicPr>
        <p:blipFill>
          <a:blip r:embed="rId5"/>
          <a:stretch>
            <a:fillRect/>
          </a:stretch>
        </p:blipFill>
        <p:spPr>
          <a:xfrm>
            <a:off x="6673212" y="1791360"/>
            <a:ext cx="1841986" cy="1841986"/>
          </a:xfrm>
          <a:prstGeom prst="rect">
            <a:avLst/>
          </a:prstGeom>
        </p:spPr>
      </p:pic>
      <p:sp>
        <p:nvSpPr>
          <p:cNvPr id="9" name="TextBox 8"/>
          <p:cNvSpPr txBox="1"/>
          <p:nvPr/>
        </p:nvSpPr>
        <p:spPr>
          <a:xfrm>
            <a:off x="942288" y="3877149"/>
            <a:ext cx="2166053"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Service Bus</a:t>
            </a:r>
          </a:p>
        </p:txBody>
      </p:sp>
      <p:sp>
        <p:nvSpPr>
          <p:cNvPr id="10" name="TextBox 9"/>
          <p:cNvSpPr txBox="1"/>
          <p:nvPr/>
        </p:nvSpPr>
        <p:spPr>
          <a:xfrm>
            <a:off x="3838484"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Hubs</a:t>
            </a:r>
          </a:p>
        </p:txBody>
      </p:sp>
      <p:sp>
        <p:nvSpPr>
          <p:cNvPr id="11" name="TextBox 10"/>
          <p:cNvSpPr txBox="1"/>
          <p:nvPr/>
        </p:nvSpPr>
        <p:spPr>
          <a:xfrm>
            <a:off x="6649900"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Relay</a:t>
            </a:r>
          </a:p>
        </p:txBody>
      </p:sp>
      <p:sp>
        <p:nvSpPr>
          <p:cNvPr id="12" name="TextBox 11"/>
          <p:cNvSpPr txBox="1"/>
          <p:nvPr/>
        </p:nvSpPr>
        <p:spPr>
          <a:xfrm>
            <a:off x="3413444" y="4492583"/>
            <a:ext cx="2727346" cy="744971"/>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Distributed data streaming</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sp>
        <p:nvSpPr>
          <p:cNvPr id="13" name="TextBox 12"/>
          <p:cNvSpPr txBox="1"/>
          <p:nvPr/>
        </p:nvSpPr>
        <p:spPr>
          <a:xfrm>
            <a:off x="647886" y="4470282"/>
            <a:ext cx="2727346" cy="73249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Asynchronous enterprise messaging </a:t>
            </a:r>
          </a:p>
        </p:txBody>
      </p:sp>
      <p:sp>
        <p:nvSpPr>
          <p:cNvPr id="14" name="TextBox 13"/>
          <p:cNvSpPr txBox="1"/>
          <p:nvPr/>
        </p:nvSpPr>
        <p:spPr>
          <a:xfrm>
            <a:off x="6230531" y="4492584"/>
            <a:ext cx="2727346" cy="119691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Secure two way communication without changes to your network</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00067919-F615-4DB7-8EC6-30595B096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9366" y="1706985"/>
            <a:ext cx="2018243" cy="2018243"/>
          </a:xfrm>
          <a:prstGeom prst="rect">
            <a:avLst/>
          </a:prstGeom>
        </p:spPr>
      </p:pic>
      <p:sp>
        <p:nvSpPr>
          <p:cNvPr id="18" name="TextBox 17">
            <a:extLst>
              <a:ext uri="{FF2B5EF4-FFF2-40B4-BE49-F238E27FC236}">
                <a16:creationId xmlns:a16="http://schemas.microsoft.com/office/drawing/2014/main" id="{F93B3D15-6B29-4838-8A15-D8CEDBDD4AC3}"/>
              </a:ext>
            </a:extLst>
          </p:cNvPr>
          <p:cNvSpPr txBox="1"/>
          <p:nvPr/>
        </p:nvSpPr>
        <p:spPr>
          <a:xfrm>
            <a:off x="9425133" y="3866876"/>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Grid</a:t>
            </a:r>
          </a:p>
        </p:txBody>
      </p:sp>
      <p:sp>
        <p:nvSpPr>
          <p:cNvPr id="19" name="TextBox 18">
            <a:extLst>
              <a:ext uri="{FF2B5EF4-FFF2-40B4-BE49-F238E27FC236}">
                <a16:creationId xmlns:a16="http://schemas.microsoft.com/office/drawing/2014/main" id="{665529ED-81BE-4323-A62F-66F2F48851CD}"/>
              </a:ext>
            </a:extLst>
          </p:cNvPr>
          <p:cNvSpPr txBox="1"/>
          <p:nvPr/>
        </p:nvSpPr>
        <p:spPr>
          <a:xfrm>
            <a:off x="9000093" y="4492139"/>
            <a:ext cx="2727346" cy="975476"/>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Cross cloud reactive </a:t>
            </a:r>
            <a:r>
              <a:rPr kumimoji="0" lang="en-US" sz="1567" b="0" i="0" u="none" strike="noStrike" kern="0" cap="none" spc="0" normalizeH="0" baseline="0" noProof="0" err="1">
                <a:ln>
                  <a:noFill/>
                </a:ln>
                <a:solidFill>
                  <a:srgbClr val="F8F8F8"/>
                </a:solidFill>
                <a:effectLst/>
                <a:uLnTx/>
                <a:uFillTx/>
                <a:latin typeface="Segoe UI"/>
                <a:ea typeface="+mn-ea"/>
                <a:cs typeface="+mn-cs"/>
              </a:rPr>
              <a:t>eventing</a:t>
            </a:r>
            <a:endParaRPr kumimoji="0" lang="en-US" sz="1567" b="0" i="0" u="none" strike="noStrike" kern="0" cap="none" spc="0" normalizeH="0" baseline="0" noProof="0">
              <a:ln>
                <a:noFill/>
              </a:ln>
              <a:solidFill>
                <a:srgbClr val="F8F8F8"/>
              </a:solidFill>
              <a:effectLst/>
              <a:uLnTx/>
              <a:uFillTx/>
              <a:latin typeface="Segoe UI"/>
              <a:ea typeface="+mn-ea"/>
              <a:cs typeface="+mn-cs"/>
            </a:endParaRP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a:ln>
                <a:noFill/>
              </a:ln>
              <a:solidFill>
                <a:srgbClr val="F8F8F8"/>
              </a:solidFill>
              <a:effectLst/>
              <a:uLnTx/>
              <a:uFillTx/>
              <a:latin typeface="Segoe UI"/>
              <a:ea typeface="+mn-ea"/>
              <a:cs typeface="+mn-cs"/>
            </a:endParaRPr>
          </a:p>
        </p:txBody>
      </p:sp>
    </p:spTree>
    <p:extLst>
      <p:ext uri="{BB962C8B-B14F-4D97-AF65-F5344CB8AC3E}">
        <p14:creationId xmlns:p14="http://schemas.microsoft.com/office/powerpoint/2010/main" val="2508721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1" grpId="0"/>
      <p:bldP spid="12" grpId="0"/>
      <p:bldP spid="13" grpId="0"/>
      <p:bldP spid="14"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1619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hlinkClick r:id="rId3"/>
              </a:rPr>
              <a:t>Elizabeth.Graham@microsoft.com</a:t>
            </a:r>
            <a:endParaRPr kumimoji="0" lang="en-US" sz="1961" b="1" i="0" u="none" strike="noStrike" kern="1200" cap="none" spc="0" normalizeH="0" baseline="0" noProof="0" dirty="0">
              <a:ln>
                <a:noFill/>
              </a:ln>
              <a:solidFill>
                <a:srgbClr val="0078D7"/>
              </a:solidFill>
              <a:effectLst/>
              <a:uLnTx/>
              <a:uFillTx/>
              <a:latin typeface="Segoe UI Light"/>
              <a:ea typeface="+mn-ea"/>
              <a:cs typeface="+mn-cs"/>
            </a:endParaRP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493737"/>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David Barkol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Irvine, CA</a:t>
            </a:r>
          </a:p>
          <a:p>
            <a:pPr marL="0" lvl="0" indent="0">
              <a:buClr>
                <a:srgbClr val="FFFFFF"/>
              </a:buClr>
              <a:buNone/>
              <a:defRPr/>
            </a:pPr>
            <a:r>
              <a:rPr lang="en-US" sz="1960" b="1" dirty="0">
                <a:solidFill>
                  <a:srgbClr val="0078D7"/>
                </a:solidFill>
                <a:hlinkClick r:id="rId4"/>
              </a:rPr>
              <a:t>dabarkol@microsoft.com</a:t>
            </a:r>
            <a:endParaRPr lang="en-US" sz="1960" b="1" dirty="0">
              <a:solidFill>
                <a:srgbClr val="0078D7"/>
              </a:solidFill>
            </a:endParaRPr>
          </a:p>
          <a:p>
            <a:pPr lvl="0">
              <a:buClr>
                <a:srgbClr val="505050"/>
              </a:buClr>
              <a:buNone/>
              <a:defRPr/>
            </a:pPr>
            <a:r>
              <a:rPr lang="en-US" sz="1960" b="1" dirty="0">
                <a:solidFill>
                  <a:srgbClr val="505050"/>
                </a:solidFill>
                <a:cs typeface="Segoe UI Light"/>
              </a:rPr>
              <a:t>       </a:t>
            </a:r>
            <a:r>
              <a:rPr lang="en-US" sz="1960" b="1" dirty="0">
                <a:solidFill>
                  <a:srgbClr val="0078D7"/>
                </a:solidFill>
              </a:rPr>
              <a:t>@</a:t>
            </a:r>
            <a:r>
              <a:rPr lang="en-US" sz="1960" b="1" dirty="0" err="1">
                <a:solidFill>
                  <a:srgbClr val="0078D7"/>
                </a:solidFill>
              </a:rPr>
              <a:t>dbarkol</a:t>
            </a:r>
            <a:endParaRPr lang="en-US" sz="196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60" y="251154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3871" y="251154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C16D44-EC10-4E82-8DC3-92D828C61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8366" y="3108842"/>
            <a:ext cx="2190750" cy="2114550"/>
          </a:xfrm>
          <a:prstGeom prst="rect">
            <a:avLst/>
          </a:prstGeom>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699" y="3108842"/>
            <a:ext cx="1689811" cy="2112264"/>
          </a:xfrm>
          <a:prstGeom prst="rect">
            <a:avLst/>
          </a:prstGeom>
        </p:spPr>
      </p:pic>
      <p:pic>
        <p:nvPicPr>
          <p:cNvPr id="12" name="Picture 2" descr="Image result for twitter">
            <a:extLst>
              <a:ext uri="{FF2B5EF4-FFF2-40B4-BE49-F238E27FC236}">
                <a16:creationId xmlns:a16="http://schemas.microsoft.com/office/drawing/2014/main" id="{CC8FF40A-2175-40C2-A38C-1BE186D45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BBEDD8B-B08D-44CE-BEF6-AFB164E3ABBE}"/>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5" name="Picture 2" descr="Image result for github icon">
            <a:extLst>
              <a:ext uri="{FF2B5EF4-FFF2-40B4-BE49-F238E27FC236}">
                <a16:creationId xmlns:a16="http://schemas.microsoft.com/office/drawing/2014/main" id="{B2D81132-037B-47F1-B262-A19961A0EC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945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Unlock new scenarios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for your apps</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Focus on innovation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and pay per event</a:t>
            </a:r>
          </a:p>
        </p:txBody>
      </p:sp>
      <p:sp>
        <p:nvSpPr>
          <p:cNvPr id="7" name="TextBox 6"/>
          <p:cNvSpPr txBox="1"/>
          <p:nvPr/>
        </p:nvSpPr>
        <p:spPr>
          <a:xfrm>
            <a:off x="4213529" y="3787566"/>
            <a:ext cx="3764943"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673939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7B3F79-6CAD-4BC3-A707-B9F5200F5B1F}"/>
              </a:ext>
            </a:extLst>
          </p:cNvPr>
          <p:cNvSpPr/>
          <p:nvPr/>
        </p:nvSpPr>
        <p:spPr bwMode="auto">
          <a:xfrm>
            <a:off x="4975469" y="2945815"/>
            <a:ext cx="2241062" cy="22410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1613928" y="1546528"/>
            <a:ext cx="2689274"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8026248"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cxnSp>
        <p:nvCxnSpPr>
          <p:cNvPr id="59" name="Straight Connector 58"/>
          <p:cNvCxnSpPr>
            <a:cxnSpLocks/>
          </p:cNvCxnSpPr>
          <p:nvPr/>
        </p:nvCxnSpPr>
        <p:spPr>
          <a:xfrm>
            <a:off x="4419839" y="3499710"/>
            <a:ext cx="918619" cy="891453"/>
          </a:xfrm>
          <a:prstGeom prst="line">
            <a:avLst/>
          </a:prstGeom>
          <a:noFill/>
          <a:ln w="9525" cap="flat" cmpd="sng" algn="ctr">
            <a:noFill/>
            <a:prstDash val="solid"/>
            <a:headEnd type="none"/>
            <a:tailEnd type="none"/>
          </a:ln>
          <a:effectLst/>
        </p:spPr>
      </p:cxnSp>
      <p:pic>
        <p:nvPicPr>
          <p:cNvPr id="54" name="Picture 53">
            <a:extLst>
              <a:ext uri="{FF2B5EF4-FFF2-40B4-BE49-F238E27FC236}">
                <a16:creationId xmlns:a16="http://schemas.microsoft.com/office/drawing/2014/main" id="{1E82793E-5FE5-4462-9B8C-E0E347E4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079" y="3452424"/>
            <a:ext cx="1227843" cy="1227843"/>
          </a:xfrm>
          <a:prstGeom prst="rect">
            <a:avLst/>
          </a:prstGeom>
        </p:spPr>
      </p:pic>
      <p:grpSp>
        <p:nvGrpSpPr>
          <p:cNvPr id="25" name="Group 24">
            <a:extLst>
              <a:ext uri="{FF2B5EF4-FFF2-40B4-BE49-F238E27FC236}">
                <a16:creationId xmlns:a16="http://schemas.microsoft.com/office/drawing/2014/main" id="{2C411C01-8BBD-4D4D-BE16-17641B77B3D3}"/>
              </a:ext>
            </a:extLst>
          </p:cNvPr>
          <p:cNvGrpSpPr/>
          <p:nvPr/>
        </p:nvGrpSpPr>
        <p:grpSpPr>
          <a:xfrm>
            <a:off x="7082058" y="2856172"/>
            <a:ext cx="648143" cy="2420347"/>
            <a:chOff x="722406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0FEFE59A-A912-413A-B282-19A791EE6F48}"/>
              </a:ext>
            </a:extLst>
          </p:cNvPr>
          <p:cNvGrpSpPr/>
          <p:nvPr/>
        </p:nvGrpSpPr>
        <p:grpSpPr>
          <a:xfrm>
            <a:off x="4178188" y="2183851"/>
            <a:ext cx="643398" cy="3764984"/>
            <a:chOff x="4261969"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D932B88A-9652-4DC4-82A3-6C9565AC5CCC}"/>
              </a:ext>
            </a:extLst>
          </p:cNvPr>
          <p:cNvGrpSpPr/>
          <p:nvPr/>
        </p:nvGrpSpPr>
        <p:grpSpPr>
          <a:xfrm>
            <a:off x="1613928" y="2282470"/>
            <a:ext cx="2689274" cy="3567747"/>
            <a:chOff x="1646290" y="2327742"/>
            <a:chExt cx="27432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5352EA2-E345-47A8-B979-D2F2D70F5AF4}"/>
              </a:ext>
            </a:extLst>
          </p:cNvPr>
          <p:cNvGrpSpPr/>
          <p:nvPr/>
        </p:nvGrpSpPr>
        <p:grpSpPr>
          <a:xfrm>
            <a:off x="7888830" y="2641036"/>
            <a:ext cx="2689274" cy="2850615"/>
            <a:chOff x="8047017" y="2693498"/>
            <a:chExt cx="27432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65B14C9-3992-4098-89C2-40174474D10C}"/>
              </a:ext>
            </a:extLst>
          </p:cNvPr>
          <p:cNvGrpSpPr/>
          <p:nvPr/>
        </p:nvGrpSpPr>
        <p:grpSpPr>
          <a:xfrm>
            <a:off x="1613925" y="2523455"/>
            <a:ext cx="2420350" cy="3085779"/>
            <a:chOff x="1646287" y="2573559"/>
            <a:chExt cx="2468883" cy="3147655"/>
          </a:xfrm>
        </p:grpSpPr>
        <p:sp>
          <p:nvSpPr>
            <p:cNvPr id="139" name="TextBox 138"/>
            <p:cNvSpPr txBox="1"/>
            <p:nvPr/>
          </p:nvSpPr>
          <p:spPr>
            <a:xfrm>
              <a:off x="1646289" y="330507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Resource Groups</a:t>
              </a:r>
            </a:p>
          </p:txBody>
        </p:sp>
        <p:sp>
          <p:nvSpPr>
            <p:cNvPr id="142" name="TextBox 141"/>
            <p:cNvSpPr txBox="1"/>
            <p:nvPr/>
          </p:nvSpPr>
          <p:spPr>
            <a:xfrm>
              <a:off x="1646290" y="4768103"/>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Event Hubs</a:t>
              </a:r>
            </a:p>
          </p:txBody>
        </p:sp>
        <p:sp>
          <p:nvSpPr>
            <p:cNvPr id="136" name="TextBox 135"/>
            <p:cNvSpPr txBox="1"/>
            <p:nvPr/>
          </p:nvSpPr>
          <p:spPr>
            <a:xfrm>
              <a:off x="1646290" y="4036591"/>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Subscriptions</a:t>
              </a:r>
            </a:p>
          </p:txBody>
        </p:sp>
        <p:sp>
          <p:nvSpPr>
            <p:cNvPr id="133" name="TextBox 132"/>
            <p:cNvSpPr txBox="1"/>
            <p:nvPr/>
          </p:nvSpPr>
          <p:spPr>
            <a:xfrm>
              <a:off x="1646287" y="54996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Custom Events</a:t>
              </a:r>
            </a:p>
          </p:txBody>
        </p:sp>
        <p:sp>
          <p:nvSpPr>
            <p:cNvPr id="130" name="TextBox 129"/>
            <p:cNvSpPr txBox="1"/>
            <p:nvPr/>
          </p:nvSpPr>
          <p:spPr>
            <a:xfrm>
              <a:off x="1646290" y="25735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Blob Storage</a:t>
              </a:r>
            </a:p>
          </p:txBody>
        </p:sp>
      </p:grpSp>
      <p:grpSp>
        <p:nvGrpSpPr>
          <p:cNvPr id="28" name="Group 27">
            <a:extLst>
              <a:ext uri="{FF2B5EF4-FFF2-40B4-BE49-F238E27FC236}">
                <a16:creationId xmlns:a16="http://schemas.microsoft.com/office/drawing/2014/main" id="{E8AD474A-D44D-4068-9AC0-E075C4A15FB1}"/>
              </a:ext>
            </a:extLst>
          </p:cNvPr>
          <p:cNvGrpSpPr/>
          <p:nvPr/>
        </p:nvGrpSpPr>
        <p:grpSpPr>
          <a:xfrm>
            <a:off x="7888830" y="2882021"/>
            <a:ext cx="2420347" cy="2368647"/>
            <a:chOff x="8047017" y="2939315"/>
            <a:chExt cx="2468880" cy="2416143"/>
          </a:xfrm>
        </p:grpSpPr>
        <p:sp>
          <p:nvSpPr>
            <p:cNvPr id="80" name="TextBox 79">
              <a:extLst>
                <a:ext uri="{FF2B5EF4-FFF2-40B4-BE49-F238E27FC236}">
                  <a16:creationId xmlns:a16="http://schemas.microsoft.com/office/drawing/2014/main" id="{FB218A8C-0032-4D10-9AA8-9B7816410325}"/>
                </a:ext>
              </a:extLst>
            </p:cNvPr>
            <p:cNvSpPr txBox="1"/>
            <p:nvPr/>
          </p:nvSpPr>
          <p:spPr>
            <a:xfrm>
              <a:off x="8047017" y="29393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Functions</a:t>
              </a:r>
            </a:p>
          </p:txBody>
        </p:sp>
        <p:sp>
          <p:nvSpPr>
            <p:cNvPr id="81" name="TextBox 80">
              <a:extLst>
                <a:ext uri="{FF2B5EF4-FFF2-40B4-BE49-F238E27FC236}">
                  <a16:creationId xmlns:a16="http://schemas.microsoft.com/office/drawing/2014/main" id="{ACF3C21B-22D1-474D-B696-373FC1C5250A}"/>
                </a:ext>
              </a:extLst>
            </p:cNvPr>
            <p:cNvSpPr txBox="1"/>
            <p:nvPr/>
          </p:nvSpPr>
          <p:spPr>
            <a:xfrm>
              <a:off x="8047017" y="4402347"/>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Automation</a:t>
              </a:r>
            </a:p>
          </p:txBody>
        </p:sp>
        <p:sp>
          <p:nvSpPr>
            <p:cNvPr id="82" name="TextBox 81">
              <a:extLst>
                <a:ext uri="{FF2B5EF4-FFF2-40B4-BE49-F238E27FC236}">
                  <a16:creationId xmlns:a16="http://schemas.microsoft.com/office/drawing/2014/main" id="{5132851C-5C6B-487F-B36C-5FABED0EBCF8}"/>
                </a:ext>
              </a:extLst>
            </p:cNvPr>
            <p:cNvSpPr txBox="1"/>
            <p:nvPr/>
          </p:nvSpPr>
          <p:spPr>
            <a:xfrm>
              <a:off x="8047017" y="367083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Logic Apps</a:t>
              </a:r>
            </a:p>
          </p:txBody>
        </p:sp>
        <p:sp>
          <p:nvSpPr>
            <p:cNvPr id="83" name="TextBox 82">
              <a:extLst>
                <a:ext uri="{FF2B5EF4-FFF2-40B4-BE49-F238E27FC236}">
                  <a16:creationId xmlns:a16="http://schemas.microsoft.com/office/drawing/2014/main" id="{E6ECB19F-78B2-4F77-83D6-D1CA12618F6D}"/>
                </a:ext>
              </a:extLst>
            </p:cNvPr>
            <p:cNvSpPr txBox="1"/>
            <p:nvPr/>
          </p:nvSpPr>
          <p:spPr>
            <a:xfrm>
              <a:off x="8047017" y="51338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WebHooks</a:t>
              </a:r>
              <a:endPar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393536B3-83E9-4175-A7C3-A24CC551DC03}"/>
              </a:ext>
            </a:extLst>
          </p:cNvPr>
          <p:cNvGrpSpPr/>
          <p:nvPr/>
        </p:nvGrpSpPr>
        <p:grpSpPr>
          <a:xfrm>
            <a:off x="1776831" y="2476189"/>
            <a:ext cx="311775" cy="3166950"/>
            <a:chOff x="1812459" y="2525345"/>
            <a:chExt cx="318027" cy="3230454"/>
          </a:xfrm>
        </p:grpSpPr>
        <p:pic>
          <p:nvPicPr>
            <p:cNvPr id="144" name="Picture 143"/>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141" name="Picture 140"/>
            <p:cNvPicPr>
              <a:picLocks noChangeAspect="1"/>
            </p:cNvPicPr>
            <p:nvPr/>
          </p:nvPicPr>
          <p:blipFill>
            <a:blip r:embed="rId5"/>
            <a:stretch>
              <a:fillRect/>
            </a:stretch>
          </p:blipFill>
          <p:spPr>
            <a:xfrm>
              <a:off x="1812459" y="3256865"/>
              <a:ext cx="318027" cy="318027"/>
            </a:xfrm>
            <a:prstGeom prst="rect">
              <a:avLst/>
            </a:prstGeom>
            <a:ln>
              <a:noFill/>
            </a:ln>
          </p:spPr>
        </p:pic>
        <p:pic>
          <p:nvPicPr>
            <p:cNvPr id="138" name="Picture 137"/>
            <p:cNvPicPr>
              <a:picLocks noChangeAspect="1"/>
            </p:cNvPicPr>
            <p:nvPr/>
          </p:nvPicPr>
          <p:blipFill>
            <a:blip r:embed="rId6"/>
            <a:stretch>
              <a:fillRect/>
            </a:stretch>
          </p:blipFill>
          <p:spPr>
            <a:xfrm>
              <a:off x="1819273" y="3995191"/>
              <a:ext cx="304398" cy="304398"/>
            </a:xfrm>
            <a:prstGeom prst="rect">
              <a:avLst/>
            </a:prstGeom>
            <a:ln>
              <a:noFill/>
            </a:ln>
          </p:spPr>
        </p:pic>
        <p:pic>
          <p:nvPicPr>
            <p:cNvPr id="135" name="Picture 134"/>
            <p:cNvPicPr>
              <a:picLocks noChangeAspect="1"/>
            </p:cNvPicPr>
            <p:nvPr/>
          </p:nvPicPr>
          <p:blipFill>
            <a:blip r:embed="rId7"/>
            <a:stretch>
              <a:fillRect/>
            </a:stretch>
          </p:blipFill>
          <p:spPr>
            <a:xfrm>
              <a:off x="1826087" y="5465029"/>
              <a:ext cx="290770" cy="290770"/>
            </a:xfrm>
            <a:prstGeom prst="rect">
              <a:avLst/>
            </a:prstGeom>
            <a:ln>
              <a:noFill/>
            </a:ln>
          </p:spPr>
        </p:pic>
        <p:pic>
          <p:nvPicPr>
            <p:cNvPr id="132" name="Picture 131"/>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23" name="Group 22">
            <a:extLst>
              <a:ext uri="{FF2B5EF4-FFF2-40B4-BE49-F238E27FC236}">
                <a16:creationId xmlns:a16="http://schemas.microsoft.com/office/drawing/2014/main" id="{B45EC93F-AE7A-4524-BFD8-A11B62F34E5B}"/>
              </a:ext>
            </a:extLst>
          </p:cNvPr>
          <p:cNvGrpSpPr/>
          <p:nvPr/>
        </p:nvGrpSpPr>
        <p:grpSpPr>
          <a:xfrm>
            <a:off x="8059993" y="2834528"/>
            <a:ext cx="312230" cy="2463634"/>
            <a:chOff x="8221612" y="2890869"/>
            <a:chExt cx="318491" cy="2513035"/>
          </a:xfrm>
        </p:grpSpPr>
        <p:pic>
          <p:nvPicPr>
            <p:cNvPr id="163" name="Picture 162"/>
            <p:cNvPicPr>
              <a:picLocks noChangeAspect="1"/>
            </p:cNvPicPr>
            <p:nvPr/>
          </p:nvPicPr>
          <p:blipFill>
            <a:blip r:embed="rId9"/>
            <a:stretch>
              <a:fillRect/>
            </a:stretch>
          </p:blipFill>
          <p:spPr>
            <a:xfrm>
              <a:off x="822161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822161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822161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1388286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9.9566E-8 4.1035E-6 L -0.02578 4.1035E-6 " pathEditMode="relative" rAng="0" ptsTypes="AA">
                                      <p:cBhvr>
                                        <p:cTn id="9" dur="500" spd="-100000" fill="hold"/>
                                        <p:tgtEl>
                                          <p:spTgt spid="112"/>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3" presetClass="path" presetSubtype="0" decel="100000" fill="hold" nodeType="withEffect">
                                  <p:stCondLst>
                                    <p:cond delay="0"/>
                                  </p:stCondLst>
                                  <p:childTnLst>
                                    <p:animMotion origin="layout" path="M -9.9566E-8 4.1035E-6 L -0.02578 4.1035E-6 " pathEditMode="relative" rAng="0" ptsTypes="AA">
                                      <p:cBhvr>
                                        <p:cTn id="14" dur="500" spd="-100000" fill="hold"/>
                                        <p:tgtEl>
                                          <p:spTgt spid="21"/>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63" presetClass="path" presetSubtype="0" decel="100000" fill="hold" nodeType="withEffect">
                                  <p:stCondLst>
                                    <p:cond delay="0"/>
                                  </p:stCondLst>
                                  <p:childTnLst>
                                    <p:animMotion origin="layout" path="M -9.9566E-8 4.1035E-6 L -0.02578 4.1035E-6 " pathEditMode="relative" rAng="0" ptsTypes="AA">
                                      <p:cBhvr>
                                        <p:cTn id="19" dur="500" spd="-100000" fill="hold"/>
                                        <p:tgtEl>
                                          <p:spTgt spid="22"/>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nodeType="withEffect">
                                  <p:stCondLst>
                                    <p:cond delay="0"/>
                                  </p:stCondLst>
                                  <p:childTnLst>
                                    <p:animMotion origin="layout" path="M -9.9566E-8 4.1035E-6 L -0.02578 4.1035E-6 " pathEditMode="relative" rAng="0" ptsTypes="AA">
                                      <p:cBhvr>
                                        <p:cTn id="24" dur="500" spd="-100000" fill="hold"/>
                                        <p:tgtEl>
                                          <p:spTgt spid="27"/>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decel="100000" fill="hold" nodeType="withEffect">
                                  <p:stCondLst>
                                    <p:cond delay="100"/>
                                  </p:stCondLst>
                                  <p:childTnLst>
                                    <p:animMotion origin="layout" path="M -9.9566E-8 4.1035E-6 L -0.02578 4.1035E-6 " pathEditMode="relative" rAng="0" ptsTypes="AA">
                                      <p:cBhvr>
                                        <p:cTn id="29" dur="500" spd="-100000" fill="hold"/>
                                        <p:tgtEl>
                                          <p:spTgt spid="26"/>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200"/>
                                  </p:stCondLst>
                                  <p:childTnLst>
                                    <p:animMotion origin="layout" path="M -9.9566E-8 4.1035E-6 L -0.02578 4.1035E-6 " pathEditMode="relative" rAng="0" ptsTypes="AA">
                                      <p:cBhvr>
                                        <p:cTn id="34" dur="500" spd="-100000" fill="hold"/>
                                        <p:tgtEl>
                                          <p:spTgt spid="8"/>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nodeType="withEffect">
                                  <p:stCondLst>
                                    <p:cond delay="200"/>
                                  </p:stCondLst>
                                  <p:childTnLst>
                                    <p:animMotion origin="layout" path="M -9.9566E-8 4.1035E-6 L -0.02578 4.1035E-6 " pathEditMode="relative" rAng="0" ptsTypes="AA">
                                      <p:cBhvr>
                                        <p:cTn id="39" dur="500" spd="-100000" fill="hold"/>
                                        <p:tgtEl>
                                          <p:spTgt spid="54"/>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63" presetClass="path" presetSubtype="0" decel="100000" fill="hold" nodeType="withEffect">
                                  <p:stCondLst>
                                    <p:cond delay="300"/>
                                  </p:stCondLst>
                                  <p:childTnLst>
                                    <p:animMotion origin="layout" path="M -9.9566E-8 4.1035E-6 L -0.02578 4.1035E-6 " pathEditMode="relative" rAng="0" ptsTypes="AA">
                                      <p:cBhvr>
                                        <p:cTn id="44" dur="500" spd="-100000" fill="hold"/>
                                        <p:tgtEl>
                                          <p:spTgt spid="25"/>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decel="100000" fill="hold" grpId="1" nodeType="withEffect">
                                  <p:stCondLst>
                                    <p:cond delay="400"/>
                                  </p:stCondLst>
                                  <p:childTnLst>
                                    <p:animMotion origin="layout" path="M -9.9566E-8 4.1035E-6 L -0.02578 4.1035E-6 " pathEditMode="relative" rAng="0" ptsTypes="AA">
                                      <p:cBhvr>
                                        <p:cTn id="49" dur="500" spd="-100000" fill="hold"/>
                                        <p:tgtEl>
                                          <p:spTgt spid="166"/>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63" presetClass="path" presetSubtype="0" decel="100000" fill="hold" nodeType="withEffect">
                                  <p:stCondLst>
                                    <p:cond delay="400"/>
                                  </p:stCondLst>
                                  <p:childTnLst>
                                    <p:animMotion origin="layout" path="M -9.9566E-8 4.1035E-6 L -0.02578 4.1035E-6 " pathEditMode="relative" rAng="0" ptsTypes="AA">
                                      <p:cBhvr>
                                        <p:cTn id="54" dur="500" spd="-100000" fill="hold"/>
                                        <p:tgtEl>
                                          <p:spTgt spid="24"/>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63" presetClass="path" presetSubtype="0" decel="100000" fill="hold" nodeType="withEffect">
                                  <p:stCondLst>
                                    <p:cond delay="400"/>
                                  </p:stCondLst>
                                  <p:childTnLst>
                                    <p:animMotion origin="layout" path="M -9.9566E-8 4.1035E-6 L -0.02578 4.1035E-6 " pathEditMode="relative" rAng="0" ptsTypes="AA">
                                      <p:cBhvr>
                                        <p:cTn id="59" dur="500" spd="-100000" fill="hold"/>
                                        <p:tgtEl>
                                          <p:spTgt spid="23"/>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63" presetClass="path" presetSubtype="0" decel="100000" fill="hold" nodeType="withEffect">
                                  <p:stCondLst>
                                    <p:cond delay="400"/>
                                  </p:stCondLst>
                                  <p:childTnLst>
                                    <p:animMotion origin="layout" path="M -9.9566E-8 4.1035E-6 L -0.02578 4.1035E-6 " pathEditMode="relative" rAng="0" ptsTypes="AA">
                                      <p:cBhvr>
                                        <p:cTn id="64"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2" grpId="0"/>
      <p:bldP spid="112" grpId="1"/>
      <p:bldP spid="166" grpId="0"/>
      <p:bldP spid="166"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438830" y="1367189"/>
            <a:ext cx="3047811" cy="5199264"/>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438830" y="1367189"/>
            <a:ext cx="3047811" cy="5199264"/>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448586" y="1546528"/>
            <a:ext cx="2689275"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9328975"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grpSp>
        <p:nvGrpSpPr>
          <p:cNvPr id="11" name="Group 10">
            <a:extLst>
              <a:ext uri="{FF2B5EF4-FFF2-40B4-BE49-F238E27FC236}">
                <a16:creationId xmlns:a16="http://schemas.microsoft.com/office/drawing/2014/main" id="{DBE64BD1-BE7B-4C74-96FE-A03A96CDDF09}"/>
              </a:ext>
            </a:extLst>
          </p:cNvPr>
          <p:cNvGrpSpPr/>
          <p:nvPr/>
        </p:nvGrpSpPr>
        <p:grpSpPr>
          <a:xfrm>
            <a:off x="896798" y="2282470"/>
            <a:ext cx="1792850" cy="3567747"/>
            <a:chOff x="914780" y="2327742"/>
            <a:chExt cx="18288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914780" y="23277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914780" y="305926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914780" y="3790774"/>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914780" y="4522286"/>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914780" y="52537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AE83698-ACB1-4F40-9980-7777C8871B6C}"/>
              </a:ext>
            </a:extLst>
          </p:cNvPr>
          <p:cNvGrpSpPr/>
          <p:nvPr/>
        </p:nvGrpSpPr>
        <p:grpSpPr>
          <a:xfrm>
            <a:off x="9639770" y="2641036"/>
            <a:ext cx="1792850" cy="2850615"/>
            <a:chOff x="9833067" y="2693498"/>
            <a:chExt cx="18288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9833067" y="26934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9833067" y="342501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9833067" y="4156530"/>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9833067" y="48880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44" name="Picture 143"/>
          <p:cNvPicPr>
            <a:picLocks noChangeAspect="1"/>
          </p:cNvPicPr>
          <p:nvPr/>
        </p:nvPicPr>
        <p:blipFill rotWithShape="1">
          <a:blip r:embed="rId4"/>
          <a:srcRect b="32970"/>
          <a:stretch/>
        </p:blipFill>
        <p:spPr>
          <a:xfrm>
            <a:off x="1637336" y="4626276"/>
            <a:ext cx="311775" cy="314410"/>
          </a:xfrm>
          <a:prstGeom prst="rect">
            <a:avLst/>
          </a:prstGeom>
          <a:ln>
            <a:noFill/>
          </a:ln>
        </p:spPr>
      </p:pic>
      <p:pic>
        <p:nvPicPr>
          <p:cNvPr id="141" name="Picture 140"/>
          <p:cNvPicPr>
            <a:picLocks noChangeAspect="1"/>
          </p:cNvPicPr>
          <p:nvPr/>
        </p:nvPicPr>
        <p:blipFill>
          <a:blip r:embed="rId5"/>
          <a:stretch>
            <a:fillRect/>
          </a:stretch>
        </p:blipFill>
        <p:spPr>
          <a:xfrm>
            <a:off x="1637336" y="3193329"/>
            <a:ext cx="311775" cy="311775"/>
          </a:xfrm>
          <a:prstGeom prst="rect">
            <a:avLst/>
          </a:prstGeom>
          <a:ln>
            <a:noFill/>
          </a:ln>
        </p:spPr>
      </p:pic>
      <p:pic>
        <p:nvPicPr>
          <p:cNvPr id="138" name="Picture 137"/>
          <p:cNvPicPr>
            <a:picLocks noChangeAspect="1"/>
          </p:cNvPicPr>
          <p:nvPr/>
        </p:nvPicPr>
        <p:blipFill>
          <a:blip r:embed="rId6"/>
          <a:stretch>
            <a:fillRect/>
          </a:stretch>
        </p:blipFill>
        <p:spPr>
          <a:xfrm>
            <a:off x="1644016" y="3917141"/>
            <a:ext cx="298414" cy="298414"/>
          </a:xfrm>
          <a:prstGeom prst="rect">
            <a:avLst/>
          </a:prstGeom>
          <a:ln>
            <a:noFill/>
          </a:ln>
        </p:spPr>
      </p:pic>
      <p:pic>
        <p:nvPicPr>
          <p:cNvPr id="135" name="Picture 134"/>
          <p:cNvPicPr>
            <a:picLocks noChangeAspect="1"/>
          </p:cNvPicPr>
          <p:nvPr/>
        </p:nvPicPr>
        <p:blipFill>
          <a:blip r:embed="rId7"/>
          <a:stretch>
            <a:fillRect/>
          </a:stretch>
        </p:blipFill>
        <p:spPr>
          <a:xfrm>
            <a:off x="1650696" y="5358085"/>
            <a:ext cx="285054" cy="285054"/>
          </a:xfrm>
          <a:prstGeom prst="rect">
            <a:avLst/>
          </a:prstGeom>
          <a:ln>
            <a:noFill/>
          </a:ln>
        </p:spPr>
      </p:pic>
      <p:pic>
        <p:nvPicPr>
          <p:cNvPr id="132" name="Picture 131"/>
          <p:cNvPicPr>
            <a:picLocks noChangeAspect="1"/>
          </p:cNvPicPr>
          <p:nvPr/>
        </p:nvPicPr>
        <p:blipFill>
          <a:blip r:embed="rId8"/>
          <a:stretch>
            <a:fillRect/>
          </a:stretch>
        </p:blipFill>
        <p:spPr>
          <a:xfrm>
            <a:off x="1637336" y="2476189"/>
            <a:ext cx="311775" cy="311775"/>
          </a:xfrm>
          <a:prstGeom prst="rect">
            <a:avLst/>
          </a:prstGeom>
          <a:ln>
            <a:noFill/>
          </a:ln>
        </p:spPr>
      </p:pic>
      <p:grpSp>
        <p:nvGrpSpPr>
          <p:cNvPr id="12" name="Group 11">
            <a:extLst>
              <a:ext uri="{FF2B5EF4-FFF2-40B4-BE49-F238E27FC236}">
                <a16:creationId xmlns:a16="http://schemas.microsoft.com/office/drawing/2014/main" id="{90D1AE7E-AD2A-4A6B-B798-6F7660324185}"/>
              </a:ext>
            </a:extLst>
          </p:cNvPr>
          <p:cNvGrpSpPr/>
          <p:nvPr/>
        </p:nvGrpSpPr>
        <p:grpSpPr>
          <a:xfrm>
            <a:off x="10380081" y="2834528"/>
            <a:ext cx="312230" cy="2463634"/>
            <a:chOff x="10588222" y="2890869"/>
            <a:chExt cx="318491" cy="2513035"/>
          </a:xfrm>
        </p:grpSpPr>
        <p:pic>
          <p:nvPicPr>
            <p:cNvPr id="163" name="Picture 162"/>
            <p:cNvPicPr>
              <a:picLocks noChangeAspect="1"/>
            </p:cNvPicPr>
            <p:nvPr/>
          </p:nvPicPr>
          <p:blipFill>
            <a:blip r:embed="rId9"/>
            <a:stretch>
              <a:fillRect/>
            </a:stretch>
          </p:blipFill>
          <p:spPr>
            <a:xfrm>
              <a:off x="1058822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1058822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1058822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8222" y="3622389"/>
              <a:ext cx="318491" cy="318491"/>
            </a:xfrm>
            <a:prstGeom prst="rect">
              <a:avLst/>
            </a:prstGeom>
          </p:spPr>
        </p:pic>
      </p:grpSp>
      <p:grpSp>
        <p:nvGrpSpPr>
          <p:cNvPr id="15" name="Group 14">
            <a:extLst>
              <a:ext uri="{FF2B5EF4-FFF2-40B4-BE49-F238E27FC236}">
                <a16:creationId xmlns:a16="http://schemas.microsoft.com/office/drawing/2014/main" id="{F39AA7E0-EE4B-4B43-8A0A-3D1F2494ECA4}"/>
              </a:ext>
            </a:extLst>
          </p:cNvPr>
          <p:cNvGrpSpPr/>
          <p:nvPr/>
        </p:nvGrpSpPr>
        <p:grpSpPr>
          <a:xfrm>
            <a:off x="2564930" y="2183851"/>
            <a:ext cx="643398" cy="3764984"/>
            <a:chOff x="2616361"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2616361"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3001930"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E3590C2C-1860-4F5E-A436-3DFB980AC3FB}"/>
              </a:ext>
            </a:extLst>
          </p:cNvPr>
          <p:cNvGrpSpPr/>
          <p:nvPr/>
        </p:nvGrpSpPr>
        <p:grpSpPr>
          <a:xfrm>
            <a:off x="8832958" y="2856172"/>
            <a:ext cx="648143" cy="2420347"/>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514505" y="3167622"/>
            <a:ext cx="2025918" cy="1040956"/>
            <a:chOff x="3584978" y="3230643"/>
            <a:chExt cx="2066542" cy="1061829"/>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61829"/>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Subscribe to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514505" y="4301246"/>
            <a:ext cx="2025918" cy="660781"/>
            <a:chOff x="3584978" y="4386998"/>
            <a:chExt cx="2066542" cy="674031"/>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Route events to any end-points, Azure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514505" y="5468163"/>
            <a:ext cx="2025918" cy="660781"/>
            <a:chOff x="3584978" y="5577314"/>
            <a:chExt cx="2066542" cy="674031"/>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Enable filtering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efficient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7865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8084"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6787"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436"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5598" y="2353302"/>
            <a:ext cx="3009507" cy="2018142"/>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 name="TextBox 62"/>
            <p:cNvSpPr txBox="1"/>
            <p:nvPr/>
          </p:nvSpPr>
          <p:spPr>
            <a:xfrm>
              <a:off x="1050061" y="3401595"/>
              <a:ext cx="2409225" cy="840230"/>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765"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247" y="2353302"/>
            <a:ext cx="3009507" cy="2018142"/>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 name="TextBox 20"/>
            <p:cNvSpPr txBox="1"/>
            <p:nvPr/>
          </p:nvSpPr>
          <p:spPr>
            <a:xfrm>
              <a:off x="5013625" y="3526597"/>
              <a:ext cx="2409225" cy="592342"/>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895" y="2353302"/>
            <a:ext cx="3009507" cy="2018142"/>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1" y="289957"/>
            <a:ext cx="11655840" cy="899537"/>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3"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528"/>
            <a:ext cx="388151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661"/>
            <a:ext cx="3836699" cy="4302827"/>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TextBox 124"/>
              <p:cNvSpPr txBox="1"/>
              <p:nvPr/>
            </p:nvSpPr>
            <p:spPr>
              <a:xfrm>
                <a:off x="274701" y="2308555"/>
                <a:ext cx="3913632" cy="154210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Instantly trigger a serverless function to run analysis when a new file is added to a blob storage container.</a:t>
                </a:r>
              </a:p>
              <a:p>
                <a:pPr marL="0" marR="0" lvl="0" indent="0" algn="l" defTabSz="914228"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6000" y="2263661"/>
            <a:ext cx="3885939" cy="4302827"/>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p:cNvSpPr txBox="1"/>
              <p:nvPr/>
            </p:nvSpPr>
            <p:spPr>
              <a:xfrm>
                <a:off x="4188333"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661"/>
            <a:ext cx="3881519" cy="4302827"/>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TextBox 130"/>
              <p:cNvSpPr txBox="1"/>
              <p:nvPr/>
            </p:nvSpPr>
            <p:spPr>
              <a:xfrm>
                <a:off x="8202420"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3521217"/>
            <a:ext cx="11653523" cy="3403473"/>
          </a:xfrm>
        </p:spPr>
        <p:txBody>
          <a:bodyPr/>
          <a:lstStyle/>
          <a:p>
            <a:pPr marL="504217" indent="-504217">
              <a:buFont typeface="+mj-lt"/>
              <a:buAutoNum type="arabicPeriod"/>
            </a:pPr>
            <a:r>
              <a:rPr lang="en-US" sz="3137"/>
              <a:t>Events: what happened</a:t>
            </a:r>
          </a:p>
          <a:p>
            <a:pPr marL="504217" indent="-504217">
              <a:buFont typeface="+mj-lt"/>
              <a:buAutoNum type="arabicPeriod"/>
            </a:pPr>
            <a:r>
              <a:rPr lang="en-US" sz="3137"/>
              <a:t>Event Publishers: where it took place</a:t>
            </a:r>
          </a:p>
          <a:p>
            <a:pPr marL="504217" indent="-504217">
              <a:buFont typeface="+mj-lt"/>
              <a:buAutoNum type="arabicPeriod"/>
            </a:pPr>
            <a:r>
              <a:rPr lang="en-US" sz="3137"/>
              <a:t>Topics: where publishers send events</a:t>
            </a:r>
          </a:p>
          <a:p>
            <a:pPr marL="504217" indent="-504217">
              <a:buFont typeface="+mj-lt"/>
              <a:buAutoNum type="arabicPeriod"/>
            </a:pPr>
            <a:r>
              <a:rPr lang="en-US" sz="3137"/>
              <a:t>Event Subscriptions: how you receive events</a:t>
            </a:r>
          </a:p>
          <a:p>
            <a:pPr marL="504217" indent="-504217">
              <a:buFont typeface="+mj-lt"/>
              <a:buAutoNum type="arabicPeriod"/>
            </a:pPr>
            <a:r>
              <a:rPr lang="en-US" sz="3137"/>
              <a:t>Event Handlers: the app or service reacting to the event</a:t>
            </a:r>
          </a:p>
          <a:p>
            <a:endParaRPr lang="en-US"/>
          </a:p>
        </p:txBody>
      </p:sp>
      <p:sp>
        <p:nvSpPr>
          <p:cNvPr id="3" name="Title 2"/>
          <p:cNvSpPr>
            <a:spLocks noGrp="1"/>
          </p:cNvSpPr>
          <p:nvPr>
            <p:ph type="title"/>
          </p:nvPr>
        </p:nvSpPr>
        <p:spPr/>
        <p:txBody>
          <a:bodyPr/>
          <a:lstStyle/>
          <a:p>
            <a:r>
              <a:rPr lang="en-US"/>
              <a:t>Concepts</a:t>
            </a:r>
          </a:p>
        </p:txBody>
      </p:sp>
      <p:pic>
        <p:nvPicPr>
          <p:cNvPr id="6" name="Picture 5">
            <a:extLst>
              <a:ext uri="{FF2B5EF4-FFF2-40B4-BE49-F238E27FC236}">
                <a16:creationId xmlns:a16="http://schemas.microsoft.com/office/drawing/2014/main" id="{E8B63E5A-EA6C-4E6A-B1CC-EB8445F82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595" y="555097"/>
            <a:ext cx="5981302" cy="3368565"/>
          </a:xfrm>
          <a:prstGeom prst="rect">
            <a:avLst/>
          </a:prstGeom>
        </p:spPr>
      </p:pic>
    </p:spTree>
    <p:extLst>
      <p:ext uri="{BB962C8B-B14F-4D97-AF65-F5344CB8AC3E}">
        <p14:creationId xmlns:p14="http://schemas.microsoft.com/office/powerpoint/2010/main" val="36925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CC697-7C45-4BB1-9979-1C9010BD36BE}"/>
              </a:ext>
            </a:extLst>
          </p:cNvPr>
          <p:cNvSpPr>
            <a:spLocks noGrp="1"/>
          </p:cNvSpPr>
          <p:nvPr>
            <p:ph type="body" sz="quarter" idx="10"/>
          </p:nvPr>
        </p:nvSpPr>
        <p:spPr>
          <a:xfrm>
            <a:off x="269239" y="1189495"/>
            <a:ext cx="11653523" cy="4722575"/>
          </a:xfrm>
        </p:spPr>
        <p:txBody>
          <a:bodyPr/>
          <a:lstStyle/>
          <a:p>
            <a:r>
              <a:rPr lang="en-US"/>
              <a:t>Events are independent</a:t>
            </a:r>
          </a:p>
          <a:p>
            <a:r>
              <a:rPr lang="en-US"/>
              <a:t>Always available</a:t>
            </a:r>
          </a:p>
          <a:p>
            <a:r>
              <a:rPr lang="en-US"/>
              <a:t>Near real-time event delivery</a:t>
            </a:r>
          </a:p>
          <a:p>
            <a:r>
              <a:rPr lang="en-US"/>
              <a:t>At least once delivery</a:t>
            </a:r>
          </a:p>
          <a:p>
            <a:r>
              <a:rPr lang="en-US"/>
              <a:t>Dynamic scale</a:t>
            </a:r>
          </a:p>
          <a:p>
            <a:r>
              <a:rPr lang="en-US"/>
              <a:t>Platform agnostic (</a:t>
            </a:r>
            <a:r>
              <a:rPr lang="en-US" err="1"/>
              <a:t>WebHook</a:t>
            </a:r>
            <a:r>
              <a:rPr lang="en-US"/>
              <a:t>)</a:t>
            </a:r>
          </a:p>
          <a:p>
            <a:r>
              <a:rPr lang="en-US"/>
              <a:t>Language agnostic (HTTP protocol)</a:t>
            </a:r>
          </a:p>
          <a:p>
            <a:pPr lvl="1"/>
            <a:endParaRPr lang="en-US"/>
          </a:p>
        </p:txBody>
      </p:sp>
      <p:sp>
        <p:nvSpPr>
          <p:cNvPr id="3" name="Title 2">
            <a:extLst>
              <a:ext uri="{FF2B5EF4-FFF2-40B4-BE49-F238E27FC236}">
                <a16:creationId xmlns:a16="http://schemas.microsoft.com/office/drawing/2014/main" id="{14158566-C901-48BD-A4FF-9B4862B45FD7}"/>
              </a:ext>
            </a:extLst>
          </p:cNvPr>
          <p:cNvSpPr>
            <a:spLocks noGrp="1"/>
          </p:cNvSpPr>
          <p:nvPr>
            <p:ph type="title"/>
          </p:nvPr>
        </p:nvSpPr>
        <p:spPr/>
        <p:txBody>
          <a:bodyPr/>
          <a:lstStyle/>
          <a:p>
            <a:r>
              <a:rPr lang="en-US"/>
              <a:t>Event Grid guiding principles</a:t>
            </a:r>
          </a:p>
        </p:txBody>
      </p:sp>
    </p:spTree>
    <p:extLst>
      <p:ext uri="{BB962C8B-B14F-4D97-AF65-F5344CB8AC3E}">
        <p14:creationId xmlns:p14="http://schemas.microsoft.com/office/powerpoint/2010/main" val="96705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pPr lvl="0"/>
            <a:r>
              <a:rPr lang="en-US" sz="3137"/>
              <a:t>Sub-second end-to-end latency in the 99</a:t>
            </a:r>
            <a:r>
              <a:rPr lang="en-US" sz="3137" baseline="30000"/>
              <a:t>th</a:t>
            </a:r>
            <a:r>
              <a:rPr lang="en-US" sz="3137"/>
              <a:t> percentile</a:t>
            </a:r>
          </a:p>
          <a:p>
            <a:pPr lvl="0"/>
            <a:r>
              <a:rPr lang="en-US" sz="3137"/>
              <a:t>99.99% availability</a:t>
            </a:r>
          </a:p>
          <a:p>
            <a:pPr lvl="0"/>
            <a:r>
              <a:rPr lang="en-US" sz="3137"/>
              <a:t>10,000,000 events per second per region</a:t>
            </a:r>
          </a:p>
          <a:p>
            <a:pPr lvl="0"/>
            <a:r>
              <a:rPr lang="en-US" sz="3137"/>
              <a:t>100,000,000 subscriptions per region</a:t>
            </a:r>
          </a:p>
          <a:p>
            <a:pPr lvl="0"/>
            <a:r>
              <a:rPr lang="en-US" sz="3137"/>
              <a:t>50 </a:t>
            </a:r>
            <a:r>
              <a:rPr lang="en-US" sz="3137" err="1"/>
              <a:t>ms</a:t>
            </a:r>
            <a:r>
              <a:rPr lang="en-US" sz="3137"/>
              <a:t> publisher latency</a:t>
            </a:r>
          </a:p>
          <a:p>
            <a:pPr lvl="0"/>
            <a:r>
              <a:rPr lang="en-US" sz="3137"/>
              <a:t>24 hour retry with exponential back off for events not delivered</a:t>
            </a:r>
          </a:p>
          <a:p>
            <a:pPr lvl="0"/>
            <a:r>
              <a:rPr lang="en-US" sz="3137"/>
              <a:t>Transparent regional failover</a:t>
            </a:r>
          </a:p>
          <a:p>
            <a:endParaRPr lang="en-US"/>
          </a:p>
        </p:txBody>
      </p:sp>
      <p:sp>
        <p:nvSpPr>
          <p:cNvPr id="3" name="Title 2"/>
          <p:cNvSpPr>
            <a:spLocks noGrp="1"/>
          </p:cNvSpPr>
          <p:nvPr>
            <p:ph type="title"/>
          </p:nvPr>
        </p:nvSpPr>
        <p:spPr/>
        <p:txBody>
          <a:bodyPr/>
          <a:lstStyle/>
          <a:p>
            <a:r>
              <a:rPr lang="en-US"/>
              <a:t>Target performance</a:t>
            </a:r>
          </a:p>
        </p:txBody>
      </p:sp>
    </p:spTree>
    <p:extLst>
      <p:ext uri="{BB962C8B-B14F-4D97-AF65-F5344CB8AC3E}">
        <p14:creationId xmlns:p14="http://schemas.microsoft.com/office/powerpoint/2010/main" val="1615763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1142026"/>
            <a:ext cx="12192000" cy="5352801"/>
          </a:xfrm>
          <a:prstGeom prst="rect">
            <a:avLst/>
          </a:prstGeom>
        </p:spPr>
      </p:pic>
      <p:sp>
        <p:nvSpPr>
          <p:cNvPr id="3" name="Title 2"/>
          <p:cNvSpPr>
            <a:spLocks noGrp="1"/>
          </p:cNvSpPr>
          <p:nvPr>
            <p:ph type="title"/>
          </p:nvPr>
        </p:nvSpPr>
        <p:spPr/>
        <p:txBody>
          <a:bodyPr/>
          <a:lstStyle/>
          <a:p>
            <a:r>
              <a:rPr lang="en-US"/>
              <a:t>Event Schema</a:t>
            </a:r>
          </a:p>
        </p:txBody>
      </p:sp>
    </p:spTree>
    <p:extLst>
      <p:ext uri="{BB962C8B-B14F-4D97-AF65-F5344CB8AC3E}">
        <p14:creationId xmlns:p14="http://schemas.microsoft.com/office/powerpoint/2010/main" val="34881008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16133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3"/>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168648"/>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b="1" dirty="0">
                <a:solidFill>
                  <a:srgbClr val="0078D7"/>
                </a:solidFill>
                <a:hlinkClick r:id="rId4"/>
              </a:rPr>
              <a:t>Sasha.Rosenbaum@microsoft.com</a:t>
            </a:r>
            <a:endParaRPr lang="en-US" sz="1961" b="1" dirty="0">
              <a:solidFill>
                <a:srgbClr val="0078D7"/>
              </a:solidFill>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1950" b="1" i="0" u="none" strike="noStrike" kern="1200" cap="none" spc="0" normalizeH="0" baseline="0" noProof="0" dirty="0">
                <a:ln>
                  <a:noFill/>
                </a:ln>
                <a:solidFill>
                  <a:srgbClr val="505050"/>
                </a:solidFill>
                <a:effectLst/>
                <a:uLnTx/>
                <a:uFillTx/>
                <a:latin typeface="Segoe UI Light"/>
                <a:ea typeface="+mn-ea"/>
                <a:cs typeface="Segoe UI Light"/>
              </a:rPr>
              <a:t>        </a:t>
            </a:r>
            <a:r>
              <a:rPr lang="en-US" sz="2000" b="1" dirty="0">
                <a:solidFill>
                  <a:srgbClr val="0078D7"/>
                </a:solidFill>
              </a:rPr>
              <a:t>@</a:t>
            </a:r>
            <a:r>
              <a:rPr lang="en-US" sz="2000" b="1" dirty="0" err="1">
                <a:solidFill>
                  <a:srgbClr val="0078D7"/>
                </a:solidFill>
              </a:rPr>
              <a:t>DivineOps</a:t>
            </a:r>
            <a:endParaRPr kumimoji="0" lang="en-US" sz="1960" b="0" i="0" u="none" strike="noStrike" kern="1200" cap="none" spc="0" normalizeH="0" baseline="0" noProof="0" dirty="0">
              <a:ln>
                <a:noFill/>
              </a:ln>
              <a:solidFill>
                <a:srgbClr val="FF0000"/>
              </a:solidFill>
              <a:effectLst/>
              <a:uLnTx/>
              <a:uFillTx/>
              <a:latin typeface="Segoe UI Light"/>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38" y="2531616"/>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912" y="2531616"/>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190" y="3301575"/>
            <a:ext cx="2112264" cy="2112264"/>
          </a:xfrm>
          <a:prstGeom prst="rect">
            <a:avLst/>
          </a:prstGeom>
        </p:spPr>
      </p:pic>
      <p:pic>
        <p:nvPicPr>
          <p:cNvPr id="16" name="Picture 15">
            <a:extLst>
              <a:ext uri="{FF2B5EF4-FFF2-40B4-BE49-F238E27FC236}">
                <a16:creationId xmlns:a16="http://schemas.microsoft.com/office/drawing/2014/main" id="{70584C75-A88F-47C8-A908-8558E479F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644" y="3091450"/>
            <a:ext cx="1691640" cy="2532514"/>
          </a:xfrm>
          <a:prstGeom prst="rect">
            <a:avLst/>
          </a:prstGeom>
        </p:spPr>
      </p:pic>
      <p:pic>
        <p:nvPicPr>
          <p:cNvPr id="12" name="Picture 2" descr="Image result for twitter">
            <a:extLst>
              <a:ext uri="{FF2B5EF4-FFF2-40B4-BE49-F238E27FC236}">
                <a16:creationId xmlns:a16="http://schemas.microsoft.com/office/drawing/2014/main" id="{C6698F2F-FA2A-4B42-87D9-DFC8D07B22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2CB1A85-2DE8-41F4-ABFA-49B0EDFB4397}"/>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5" name="Picture 2" descr="Image result for github icon">
            <a:extLst>
              <a:ext uri="{FF2B5EF4-FFF2-40B4-BE49-F238E27FC236}">
                <a16:creationId xmlns:a16="http://schemas.microsoft.com/office/drawing/2014/main" id="{A4C11F8F-A776-4936-800D-B5C638BFD3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3504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 model: extension resource</a:t>
            </a:r>
          </a:p>
        </p:txBody>
      </p:sp>
      <p:sp>
        <p:nvSpPr>
          <p:cNvPr id="3" name="Text Placeholder 2"/>
          <p:cNvSpPr>
            <a:spLocks noGrp="1"/>
          </p:cNvSpPr>
          <p:nvPr>
            <p:ph type="body" sz="quarter" idx="10"/>
          </p:nvPr>
        </p:nvSpPr>
        <p:spPr>
          <a:xfrm>
            <a:off x="269241" y="1189495"/>
            <a:ext cx="11825146" cy="1029513"/>
          </a:xfrm>
        </p:spPr>
        <p:txBody>
          <a:bodyPr/>
          <a:lstStyle/>
          <a:p>
            <a:pPr lvl="1"/>
            <a:r>
              <a:rPr lang="en-US"/>
              <a:t>ARM calls are made to a parent resource</a:t>
            </a:r>
          </a:p>
          <a:p>
            <a:pPr lvl="1"/>
            <a:r>
              <a:rPr lang="en-US"/>
              <a:t>ARM reroutes all Event Grid calls to the Event Grid RP</a:t>
            </a:r>
          </a:p>
        </p:txBody>
      </p:sp>
      <p:pic>
        <p:nvPicPr>
          <p:cNvPr id="7" name="Picture 6"/>
          <p:cNvPicPr>
            <a:picLocks noChangeAspect="1"/>
          </p:cNvPicPr>
          <p:nvPr/>
        </p:nvPicPr>
        <p:blipFill rotWithShape="1">
          <a:blip r:embed="rId3"/>
          <a:srcRect r="33521" b="32956"/>
          <a:stretch/>
        </p:blipFill>
        <p:spPr>
          <a:xfrm>
            <a:off x="3192776" y="2245537"/>
            <a:ext cx="5806449" cy="4246248"/>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5550DEB-E596-4998-8F4B-76D38189E034}"/>
                  </a:ext>
                </a:extLst>
              </p:cNvPr>
              <p:cNvGraphicFramePr>
                <a:graphicFrameLocks noChangeAspect="1"/>
              </p:cNvGraphicFramePr>
              <p:nvPr>
                <p:extLst/>
              </p:nvPr>
            </p:nvGraphicFramePr>
            <p:xfrm>
              <a:off x="9144001" y="3429000"/>
              <a:ext cx="3048000" cy="1714257"/>
            </p:xfrm>
            <a:graphic>
              <a:graphicData uri="http://schemas.microsoft.com/office/powerpoint/2016/slidezoom">
                <pslz:sldZm>
                  <pslz:sldZmObj sldId="1583" cId="2042909903">
                    <pslz:zmPr id="{ED4CEB7E-28E2-487A-9F77-E3C62D355F36}"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A5550DEB-E596-4998-8F4B-76D38189E034}"/>
                  </a:ext>
                </a:extLst>
              </p:cNvPr>
              <p:cNvPicPr>
                <a:picLocks noGrp="1" noRot="1" noChangeAspect="1" noMove="1" noResize="1" noEditPoints="1" noAdjustHandles="1" noChangeArrowheads="1" noChangeShapeType="1"/>
              </p:cNvPicPr>
              <p:nvPr/>
            </p:nvPicPr>
            <p:blipFill>
              <a:blip/>
              <a:stretch>
                <a:fillRect/>
              </a:stretch>
            </p:blipFill>
            <p:spPr>
              <a:xfrm>
                <a:off x="9144001" y="3429000"/>
                <a:ext cx="3048000" cy="17142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088055B-61E3-4EF2-BD5E-35FA148E1201}"/>
                  </a:ext>
                </a:extLst>
              </p:cNvPr>
              <p:cNvGraphicFramePr>
                <a:graphicFrameLocks noChangeAspect="1"/>
              </p:cNvGraphicFramePr>
              <p:nvPr>
                <p:extLst/>
              </p:nvPr>
            </p:nvGraphicFramePr>
            <p:xfrm>
              <a:off x="9144000" y="5143258"/>
              <a:ext cx="3048000" cy="1714257"/>
            </p:xfrm>
            <a:graphic>
              <a:graphicData uri="http://schemas.microsoft.com/office/powerpoint/2016/slidezoom">
                <pslz:sldZm>
                  <pslz:sldZmObj sldId="1584" cId="4288681173">
                    <pslz:zmPr id="{94D95001-5B75-4382-96C5-7F2C07381FD7}"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C088055B-61E3-4EF2-BD5E-35FA148E1201}"/>
                  </a:ext>
                </a:extLst>
              </p:cNvPr>
              <p:cNvPicPr>
                <a:picLocks noGrp="1" noRot="1" noChangeAspect="1" noMove="1" noResize="1" noEditPoints="1" noAdjustHandles="1" noChangeArrowheads="1" noChangeShapeType="1"/>
              </p:cNvPicPr>
              <p:nvPr/>
            </p:nvPicPr>
            <p:blipFill>
              <a:blip/>
              <a:stretch>
                <a:fillRect/>
              </a:stretch>
            </p:blipFill>
            <p:spPr>
              <a:xfrm>
                <a:off x="9144000" y="5143258"/>
                <a:ext cx="3048000" cy="1714257"/>
              </a:xfrm>
              <a:prstGeom prst="rect">
                <a:avLst/>
              </a:prstGeom>
              <a:ln w="3175">
                <a:solidFill>
                  <a:prstClr val="ltGray"/>
                </a:solidFill>
              </a:ln>
            </p:spPr>
          </p:pic>
        </mc:Fallback>
      </mc:AlternateContent>
    </p:spTree>
    <p:extLst>
      <p:ext uri="{BB962C8B-B14F-4D97-AF65-F5344CB8AC3E}">
        <p14:creationId xmlns:p14="http://schemas.microsoft.com/office/powerpoint/2010/main" val="15228278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D663-AF84-4247-AA46-4307CD96F14F}"/>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2F5F617-2F3D-4152-8E7E-176CC2BC29D7}"/>
              </a:ext>
            </a:extLst>
          </p:cNvPr>
          <p:cNvSpPr>
            <a:spLocks noGrp="1"/>
          </p:cNvSpPr>
          <p:nvPr>
            <p:ph type="body" sz="quarter" idx="12"/>
          </p:nvPr>
        </p:nvSpPr>
        <p:spPr>
          <a:xfrm>
            <a:off x="269240" y="3877213"/>
            <a:ext cx="9860674" cy="729943"/>
          </a:xfrm>
        </p:spPr>
        <p:txBody>
          <a:bodyPr/>
          <a:lstStyle/>
          <a:p>
            <a:endParaRPr lang="en-US"/>
          </a:p>
        </p:txBody>
      </p:sp>
    </p:spTree>
    <p:extLst>
      <p:ext uri="{BB962C8B-B14F-4D97-AF65-F5344CB8AC3E}">
        <p14:creationId xmlns:p14="http://schemas.microsoft.com/office/powerpoint/2010/main" val="41184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133DBA-8E4A-441B-B42D-B1E8E42A0DA0}"/>
              </a:ext>
            </a:extLst>
          </p:cNvPr>
          <p:cNvSpPr>
            <a:spLocks noGrp="1"/>
          </p:cNvSpPr>
          <p:nvPr>
            <p:ph type="body" sz="quarter" idx="10"/>
          </p:nvPr>
        </p:nvSpPr>
        <p:spPr>
          <a:xfrm>
            <a:off x="269239" y="1189495"/>
            <a:ext cx="11653523" cy="2357056"/>
          </a:xfrm>
        </p:spPr>
        <p:txBody>
          <a:bodyPr/>
          <a:lstStyle/>
          <a:p>
            <a:r>
              <a:rPr lang="en-US"/>
              <a:t>Loosely coupled</a:t>
            </a:r>
          </a:p>
          <a:p>
            <a:r>
              <a:rPr lang="en-US"/>
              <a:t>Using the right tool for the right task</a:t>
            </a:r>
          </a:p>
          <a:p>
            <a:r>
              <a:rPr lang="en-US"/>
              <a:t>Knowing the difference between Events and Telemetry / streams</a:t>
            </a:r>
          </a:p>
        </p:txBody>
      </p:sp>
      <p:sp>
        <p:nvSpPr>
          <p:cNvPr id="2" name="Title 1">
            <a:extLst>
              <a:ext uri="{FF2B5EF4-FFF2-40B4-BE49-F238E27FC236}">
                <a16:creationId xmlns:a16="http://schemas.microsoft.com/office/drawing/2014/main" id="{0D7AA83E-A8C2-4999-ACA0-51CD333165A0}"/>
              </a:ext>
            </a:extLst>
          </p:cNvPr>
          <p:cNvSpPr>
            <a:spLocks noGrp="1"/>
          </p:cNvSpPr>
          <p:nvPr>
            <p:ph type="title"/>
          </p:nvPr>
        </p:nvSpPr>
        <p:spPr/>
        <p:txBody>
          <a:bodyPr/>
          <a:lstStyle/>
          <a:p>
            <a:r>
              <a:rPr lang="en-US"/>
              <a:t>Why does this all matter anyway?</a:t>
            </a:r>
          </a:p>
        </p:txBody>
      </p:sp>
    </p:spTree>
    <p:extLst>
      <p:ext uri="{BB962C8B-B14F-4D97-AF65-F5344CB8AC3E}">
        <p14:creationId xmlns:p14="http://schemas.microsoft.com/office/powerpoint/2010/main" val="2686805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a:off x="7978804" y="974"/>
            <a:ext cx="4213197" cy="68560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44" y="2232643"/>
            <a:ext cx="2392718" cy="2392718"/>
          </a:xfrm>
          <a:prstGeom prst="rect">
            <a:avLst/>
          </a:prstGeom>
        </p:spPr>
      </p:pic>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45001" y="2631877"/>
            <a:ext cx="5713152" cy="1594246"/>
          </a:xfrm>
          <a:prstGeom prst="rect">
            <a:avLst/>
          </a:prstGeom>
        </p:spPr>
        <p:txBody>
          <a:bodyPr vert="horz" wrap="square" lIns="182854" tIns="143428" rIns="179285" bIns="143428"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Learn more at azure.com/</a:t>
            </a:r>
            <a:r>
              <a:rPr kumimoji="0" lang="en-US" sz="4709"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EventGrid</a:t>
            </a:r>
            <a:endPar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48585" y="3079624"/>
            <a:ext cx="701941" cy="6987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323" y="537"/>
            <a:ext cx="3585647" cy="6856930"/>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42" y="2722858"/>
            <a:ext cx="5959952" cy="3616964"/>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6"/>
              <a:ext cx="1659168" cy="885196"/>
              <a:chOff x="7649759" y="3473718"/>
              <a:chExt cx="1692678" cy="903076"/>
            </a:xfrm>
          </p:grpSpPr>
          <p:sp>
            <p:nvSpPr>
              <p:cNvPr id="124" name="TextBox 123"/>
              <p:cNvSpPr txBox="1"/>
              <p:nvPr/>
            </p:nvSpPr>
            <p:spPr>
              <a:xfrm>
                <a:off x="7649759" y="3978710"/>
                <a:ext cx="1692678" cy="398084"/>
              </a:xfrm>
              <a:prstGeom prst="rect">
                <a:avLst/>
              </a:prstGeom>
              <a:noFill/>
            </p:spPr>
            <p:txBody>
              <a:bodyPr wrap="square" lIns="0" tIns="0" rIns="0" bIns="0" rtlCol="0">
                <a:spAutoFit/>
              </a:bodyPr>
              <a:lstStyle/>
              <a:p>
                <a:pPr marL="0" marR="0" lvl="0" indent="0" algn="ct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16" tIns="44807" rIns="89616" bIns="44807"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90587"/>
              </a:xfrm>
              <a:prstGeom prst="rect">
                <a:avLst/>
              </a:prstGeom>
              <a:noFill/>
            </p:spPr>
            <p:txBody>
              <a:bodyPr wrap="square" lIns="0" tIns="0" rIns="0" bIns="0"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53" tIns="43927" rIns="87853"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13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6" tIns="44807" rIns="89616" bIns="44807" numCol="1" anchor="t" anchorCtr="0" compatLnSpc="1">
                        <a:prstTxWarp prst="textNoShape">
                          <a:avLst/>
                        </a:prstTxWarp>
                      </a:bodyPr>
                      <a:lstStyle/>
                      <a:p>
                        <a:pPr marL="0" marR="0" lvl="0" indent="0" algn="l" defTabSz="91414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74" y="956537"/>
            <a:ext cx="1447493" cy="2341919"/>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899979" y="2273343"/>
            <a:ext cx="1772586" cy="483082"/>
          </a:xfrm>
          <a:prstGeom prst="rect">
            <a:avLst/>
          </a:prstGeom>
          <a:noFill/>
        </p:spPr>
        <p:txBody>
          <a:bodyPr wrap="none" lIns="179231" tIns="143385" rIns="179231" bIns="143385" rtlCol="0">
            <a:spAutoFit/>
          </a:bodyPr>
          <a:lstStyle/>
          <a:p>
            <a:pPr marL="0" marR="0" lvl="0" indent="0" algn="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9"/>
          <a:stretch>
            <a:fillRect/>
          </a:stretch>
        </p:blipFill>
        <p:spPr>
          <a:xfrm>
            <a:off x="4549295" y="2272142"/>
            <a:ext cx="506000" cy="485653"/>
          </a:xfrm>
          <a:prstGeom prst="rect">
            <a:avLst/>
          </a:prstGeom>
        </p:spPr>
      </p:pic>
      <p:sp>
        <p:nvSpPr>
          <p:cNvPr id="60" name="TextBox 59"/>
          <p:cNvSpPr txBox="1"/>
          <p:nvPr/>
        </p:nvSpPr>
        <p:spPr>
          <a:xfrm>
            <a:off x="5273169" y="1650183"/>
            <a:ext cx="1209007"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Service bus</a:t>
            </a:r>
          </a:p>
        </p:txBody>
      </p:sp>
      <p:sp>
        <p:nvSpPr>
          <p:cNvPr id="61" name="TextBox 60"/>
          <p:cNvSpPr txBox="1"/>
          <p:nvPr/>
        </p:nvSpPr>
        <p:spPr>
          <a:xfrm>
            <a:off x="5102059" y="3171024"/>
            <a:ext cx="1380116"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10"/>
          <a:stretch>
            <a:fillRect/>
          </a:stretch>
        </p:blipFill>
        <p:spPr>
          <a:xfrm>
            <a:off x="4748032" y="3086712"/>
            <a:ext cx="362701" cy="334111"/>
          </a:xfrm>
          <a:prstGeom prst="rect">
            <a:avLst/>
          </a:prstGeom>
        </p:spPr>
      </p:pic>
      <p:sp>
        <p:nvSpPr>
          <p:cNvPr id="142" name="Rectangle 141"/>
          <p:cNvSpPr/>
          <p:nvPr/>
        </p:nvSpPr>
        <p:spPr bwMode="auto">
          <a:xfrm>
            <a:off x="4899010" y="884674"/>
            <a:ext cx="1583165"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702"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11"/>
          <a:stretch>
            <a:fillRect/>
          </a:stretch>
        </p:blipFill>
        <p:spPr>
          <a:xfrm>
            <a:off x="5252586" y="1593188"/>
            <a:ext cx="306467" cy="282310"/>
          </a:xfrm>
          <a:prstGeom prst="rect">
            <a:avLst/>
          </a:prstGeom>
        </p:spPr>
      </p:pic>
      <p:grpSp>
        <p:nvGrpSpPr>
          <p:cNvPr id="169" name="Group 168"/>
          <p:cNvGrpSpPr/>
          <p:nvPr/>
        </p:nvGrpSpPr>
        <p:grpSpPr>
          <a:xfrm>
            <a:off x="10342562" y="706969"/>
            <a:ext cx="1371298" cy="1224060"/>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489" y="1823804"/>
            <a:ext cx="1237065" cy="964908"/>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1" tIns="143385" rIns="179231" bIns="143385"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Logic Apps</a:t>
              </a:r>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a:extLst>
              <a:ext uri="{28A0092B-C50C-407E-A947-70E740481C1C}">
                <a14:useLocalDpi xmlns:a14="http://schemas.microsoft.com/office/drawing/2010/main" val="0"/>
              </a:ext>
            </a:extLst>
          </a:blip>
          <a:srcRect b="22366"/>
          <a:stretch/>
        </p:blipFill>
        <p:spPr bwMode="auto">
          <a:xfrm>
            <a:off x="10360473" y="3090663"/>
            <a:ext cx="1452545" cy="39667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34" y="956537"/>
            <a:ext cx="1447493" cy="2341919"/>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a:stretch>
            <a:fillRect/>
          </a:stretch>
        </p:blipFill>
        <p:spPr>
          <a:xfrm>
            <a:off x="10345394" y="2210096"/>
            <a:ext cx="1129079" cy="644503"/>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53306" t="14008" b="11601"/>
          <a:stretch/>
        </p:blipFill>
        <p:spPr>
          <a:xfrm>
            <a:off x="4673426" y="719597"/>
            <a:ext cx="529266" cy="473880"/>
          </a:xfrm>
          <a:prstGeom prst="rect">
            <a:avLst/>
          </a:prstGeom>
        </p:spPr>
      </p:pic>
    </p:spTree>
    <p:extLst>
      <p:ext uri="{BB962C8B-B14F-4D97-AF65-F5344CB8AC3E}">
        <p14:creationId xmlns:p14="http://schemas.microsoft.com/office/powerpoint/2010/main" val="3266221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5797100"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Everything?  Really?</a:t>
            </a:r>
          </a:p>
        </p:txBody>
      </p:sp>
      <p:sp>
        <p:nvSpPr>
          <p:cNvPr id="3" name="TextBox 2">
            <a:extLst>
              <a:ext uri="{FF2B5EF4-FFF2-40B4-BE49-F238E27FC236}">
                <a16:creationId xmlns:a16="http://schemas.microsoft.com/office/drawing/2014/main" id="{38D7BBB2-69DE-4B9D-A6F9-FA99D1525A09}"/>
              </a:ext>
            </a:extLst>
          </p:cNvPr>
          <p:cNvSpPr txBox="1"/>
          <p:nvPr/>
        </p:nvSpPr>
        <p:spPr>
          <a:xfrm>
            <a:off x="2365513" y="2690193"/>
            <a:ext cx="9469580"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Okay, not everything.  But there are 200 connectors and in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preview is the ability to create custom connectors.  And with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Event Grid, we have many more options as well.</a:t>
            </a:r>
          </a:p>
        </p:txBody>
      </p:sp>
    </p:spTree>
    <p:extLst>
      <p:ext uri="{BB962C8B-B14F-4D97-AF65-F5344CB8AC3E}">
        <p14:creationId xmlns:p14="http://schemas.microsoft.com/office/powerpoint/2010/main" val="2760228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589229"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249769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790806"/>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David Barkol </a:t>
            </a:r>
          </a:p>
          <a:p>
            <a:pPr marL="0" lvl="0" indent="0">
              <a:buClr>
                <a:srgbClr val="FFFFFF"/>
              </a:buClr>
              <a:buNone/>
              <a:defRPr/>
            </a:pPr>
            <a:r>
              <a:rPr lang="en-US" sz="1960" dirty="0">
                <a:solidFill>
                  <a:srgbClr val="505050"/>
                </a:solidFill>
              </a:rPr>
              <a:t>Global Black Belt Azure Architect</a:t>
            </a:r>
          </a:p>
          <a:p>
            <a:pPr marL="0" lvl="0" indent="0">
              <a:buClr>
                <a:srgbClr val="FFFFFF"/>
              </a:buClr>
              <a:buNone/>
              <a:defRPr/>
            </a:pPr>
            <a:r>
              <a:rPr lang="en-US" sz="1960" dirty="0">
                <a:solidFill>
                  <a:srgbClr val="505050"/>
                </a:solidFill>
              </a:rPr>
              <a:t>Based in Irvine, CA</a:t>
            </a:r>
          </a:p>
          <a:p>
            <a:pPr marL="0" lvl="0" indent="0">
              <a:buClr>
                <a:srgbClr val="FFFFFF"/>
              </a:buClr>
              <a:buNone/>
              <a:defRPr/>
            </a:pPr>
            <a:r>
              <a:rPr lang="en-US" sz="1960" b="1" dirty="0">
                <a:solidFill>
                  <a:srgbClr val="0078D7"/>
                </a:solidFill>
                <a:hlinkClick r:id="rId3"/>
              </a:rPr>
              <a:t>dabarkol@microsoft.com</a:t>
            </a:r>
            <a:endParaRPr lang="en-US" sz="1960" b="1" dirty="0">
              <a:solidFill>
                <a:srgbClr val="0078D7"/>
              </a:solidFill>
            </a:endParaRPr>
          </a:p>
          <a:p>
            <a:pPr marL="0" lvl="0" indent="0">
              <a:buClr>
                <a:srgbClr val="FFFFFF"/>
              </a:buClr>
              <a:buNone/>
              <a:defRPr/>
            </a:pPr>
            <a:r>
              <a:rPr lang="en-US" sz="2400" b="1" dirty="0">
                <a:solidFill>
                  <a:srgbClr val="505050"/>
                </a:solidFill>
                <a:cs typeface="Segoe UI Light"/>
              </a:rPr>
              <a:t>       </a:t>
            </a:r>
            <a:r>
              <a:rPr lang="en-US" sz="1960" b="1" dirty="0">
                <a:solidFill>
                  <a:srgbClr val="0078D7"/>
                </a:solidFill>
              </a:rPr>
              <a:t>@</a:t>
            </a:r>
            <a:r>
              <a:rPr lang="en-US" sz="1960" b="1" dirty="0" err="1">
                <a:solidFill>
                  <a:srgbClr val="0078D7"/>
                </a:solidFill>
              </a:rPr>
              <a:t>dbarkol</a:t>
            </a:r>
            <a:endParaRPr lang="en-US" sz="1960" dirty="0">
              <a:solidFill>
                <a:srgbClr val="505050"/>
              </a:solidFill>
            </a:endParaRPr>
          </a:p>
          <a:p>
            <a:pPr marL="0" lvl="0" indent="0">
              <a:buClr>
                <a:srgbClr val="FFFFFF"/>
              </a:buClr>
              <a:buNone/>
              <a:defRPr/>
            </a:pPr>
            <a:r>
              <a:rPr lang="en-US" sz="2400" dirty="0">
                <a:solidFill>
                  <a:srgbClr val="505050"/>
                </a:solidFill>
              </a:rPr>
              <a:t> </a:t>
            </a:r>
          </a:p>
          <a:p>
            <a:pPr marL="0" lvl="0" indent="0">
              <a:buClr>
                <a:srgbClr val="FFFFFF"/>
              </a:buClr>
              <a:buNone/>
              <a:defRPr/>
            </a:pPr>
            <a:endParaRPr lang="en-US" sz="2400" dirty="0">
              <a:solidFill>
                <a:srgbClr val="505050"/>
              </a:solidFill>
            </a:endParaRPr>
          </a:p>
          <a:p>
            <a:pPr marL="0" lvl="0" indent="0">
              <a:buClr>
                <a:srgbClr val="FFFFFF"/>
              </a:buClr>
              <a:buNone/>
              <a:defRPr/>
            </a:pPr>
            <a:endParaRPr lang="en-US" sz="240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369" y="2570157"/>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witter">
            <a:extLst>
              <a:ext uri="{FF2B5EF4-FFF2-40B4-BE49-F238E27FC236}">
                <a16:creationId xmlns:a16="http://schemas.microsoft.com/office/drawing/2014/main" id="{A1D53D70-5688-4490-BDF6-44DB23BA6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AA637-3754-47E9-9314-2FFC10FE98AB}"/>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9" name="Picture 2" descr="Image result for github icon">
            <a:extLst>
              <a:ext uri="{FF2B5EF4-FFF2-40B4-BE49-F238E27FC236}">
                <a16:creationId xmlns:a16="http://schemas.microsoft.com/office/drawing/2014/main" id="{8D68F744-2828-4B6F-A4B5-46C553627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119" y="3457407"/>
            <a:ext cx="2112264" cy="2112264"/>
          </a:xfrm>
          <a:prstGeom prst="rect">
            <a:avLst/>
          </a:prstGeom>
        </p:spPr>
      </p:pic>
      <p:pic>
        <p:nvPicPr>
          <p:cNvPr id="13" name="Picture 12">
            <a:extLst>
              <a:ext uri="{FF2B5EF4-FFF2-40B4-BE49-F238E27FC236}">
                <a16:creationId xmlns:a16="http://schemas.microsoft.com/office/drawing/2014/main" id="{751623C6-FB2F-4AE1-9FF3-2D2FEDBF0F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8366" y="3455121"/>
            <a:ext cx="2190750" cy="2114550"/>
          </a:xfrm>
          <a:prstGeom prst="rect">
            <a:avLst/>
          </a:prstGeom>
        </p:spPr>
      </p:pic>
      <p:sp>
        <p:nvSpPr>
          <p:cNvPr id="12" name="Text Placeholder 3">
            <a:extLst>
              <a:ext uri="{FF2B5EF4-FFF2-40B4-BE49-F238E27FC236}">
                <a16:creationId xmlns:a16="http://schemas.microsoft.com/office/drawing/2014/main" id="{BFC16173-E23C-4FB1-B2EB-360128DB5897}"/>
              </a:ext>
            </a:extLst>
          </p:cNvPr>
          <p:cNvSpPr txBox="1">
            <a:spLocks/>
          </p:cNvSpPr>
          <p:nvPr/>
        </p:nvSpPr>
        <p:spPr>
          <a:xfrm>
            <a:off x="269238" y="1113236"/>
            <a:ext cx="5627979" cy="316133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8"/>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5" name="Picture 2" descr="Image result for twitter">
            <a:extLst>
              <a:ext uri="{FF2B5EF4-FFF2-40B4-BE49-F238E27FC236}">
                <a16:creationId xmlns:a16="http://schemas.microsoft.com/office/drawing/2014/main" id="{A677F166-6D4D-4406-85AE-EE0B95546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38" y="2531616"/>
            <a:ext cx="504335" cy="44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486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 Demo</a:t>
            </a:r>
          </a:p>
        </p:txBody>
      </p:sp>
      <p:pic>
        <p:nvPicPr>
          <p:cNvPr id="4" name="Picture 3">
            <a:extLst>
              <a:ext uri="{FF2B5EF4-FFF2-40B4-BE49-F238E27FC236}">
                <a16:creationId xmlns:a16="http://schemas.microsoft.com/office/drawing/2014/main" id="{361CB652-4CFB-4784-8C5F-754C3C5A6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650" y="1545364"/>
            <a:ext cx="8024871" cy="4762535"/>
          </a:xfrm>
          <a:prstGeom prst="rect">
            <a:avLst/>
          </a:prstGeom>
        </p:spPr>
      </p:pic>
    </p:spTree>
    <p:extLst>
      <p:ext uri="{BB962C8B-B14F-4D97-AF65-F5344CB8AC3E}">
        <p14:creationId xmlns:p14="http://schemas.microsoft.com/office/powerpoint/2010/main" val="3284719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 y="537"/>
            <a:ext cx="2796122"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Dynamic Content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Expressions</a:t>
            </a:r>
          </a:p>
        </p:txBody>
      </p:sp>
      <p:pic>
        <p:nvPicPr>
          <p:cNvPr id="2" name="Picture 1">
            <a:extLst>
              <a:ext uri="{FF2B5EF4-FFF2-40B4-BE49-F238E27FC236}">
                <a16:creationId xmlns:a16="http://schemas.microsoft.com/office/drawing/2014/main" id="{9A88B520-4876-4369-8B9A-E559E758583C}"/>
              </a:ext>
            </a:extLst>
          </p:cNvPr>
          <p:cNvPicPr>
            <a:picLocks noChangeAspect="1"/>
          </p:cNvPicPr>
          <p:nvPr/>
        </p:nvPicPr>
        <p:blipFill>
          <a:blip r:embed="rId3"/>
          <a:stretch>
            <a:fillRect/>
          </a:stretch>
        </p:blipFill>
        <p:spPr>
          <a:xfrm>
            <a:off x="4009160" y="410148"/>
            <a:ext cx="5721438" cy="2899326"/>
          </a:xfrm>
          <a:prstGeom prst="rect">
            <a:avLst/>
          </a:prstGeom>
        </p:spPr>
      </p:pic>
      <p:pic>
        <p:nvPicPr>
          <p:cNvPr id="9" name="Picture 8">
            <a:extLst>
              <a:ext uri="{FF2B5EF4-FFF2-40B4-BE49-F238E27FC236}">
                <a16:creationId xmlns:a16="http://schemas.microsoft.com/office/drawing/2014/main" id="{DE397852-8B34-4208-B69F-81AE47C6F61D}"/>
              </a:ext>
            </a:extLst>
          </p:cNvPr>
          <p:cNvPicPr>
            <a:picLocks noChangeAspect="1"/>
          </p:cNvPicPr>
          <p:nvPr/>
        </p:nvPicPr>
        <p:blipFill>
          <a:blip r:embed="rId4"/>
          <a:stretch>
            <a:fillRect/>
          </a:stretch>
        </p:blipFill>
        <p:spPr>
          <a:xfrm>
            <a:off x="4154093" y="3464256"/>
            <a:ext cx="5576504" cy="3208889"/>
          </a:xfrm>
          <a:prstGeom prst="rect">
            <a:avLst/>
          </a:prstGeom>
        </p:spPr>
      </p:pic>
    </p:spTree>
    <p:extLst>
      <p:ext uri="{BB962C8B-B14F-4D97-AF65-F5344CB8AC3E}">
        <p14:creationId xmlns:p14="http://schemas.microsoft.com/office/powerpoint/2010/main" val="344667935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45872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Common shapes that will be used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Parse JSON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Compose</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3" name="Picture 2">
            <a:extLst>
              <a:ext uri="{FF2B5EF4-FFF2-40B4-BE49-F238E27FC236}">
                <a16:creationId xmlns:a16="http://schemas.microsoft.com/office/drawing/2014/main" id="{5E44028C-F564-430A-9CC2-AD125C1BED96}"/>
              </a:ext>
            </a:extLst>
          </p:cNvPr>
          <p:cNvPicPr>
            <a:picLocks noChangeAspect="1"/>
          </p:cNvPicPr>
          <p:nvPr/>
        </p:nvPicPr>
        <p:blipFill>
          <a:blip r:embed="rId3"/>
          <a:stretch>
            <a:fillRect/>
          </a:stretch>
        </p:blipFill>
        <p:spPr>
          <a:xfrm>
            <a:off x="3728054" y="233365"/>
            <a:ext cx="7900729" cy="3510374"/>
          </a:xfrm>
          <a:prstGeom prst="rect">
            <a:avLst/>
          </a:prstGeom>
        </p:spPr>
      </p:pic>
      <p:pic>
        <p:nvPicPr>
          <p:cNvPr id="4" name="Picture 3">
            <a:extLst>
              <a:ext uri="{FF2B5EF4-FFF2-40B4-BE49-F238E27FC236}">
                <a16:creationId xmlns:a16="http://schemas.microsoft.com/office/drawing/2014/main" id="{10456D28-4104-4921-B4C5-070B33F5C765}"/>
              </a:ext>
            </a:extLst>
          </p:cNvPr>
          <p:cNvPicPr>
            <a:picLocks noChangeAspect="1"/>
          </p:cNvPicPr>
          <p:nvPr/>
        </p:nvPicPr>
        <p:blipFill>
          <a:blip r:embed="rId4"/>
          <a:stretch>
            <a:fillRect/>
          </a:stretch>
        </p:blipFill>
        <p:spPr>
          <a:xfrm>
            <a:off x="3728054" y="4031974"/>
            <a:ext cx="7962537" cy="1600200"/>
          </a:xfrm>
          <a:prstGeom prst="rect">
            <a:avLst/>
          </a:prstGeom>
        </p:spPr>
      </p:pic>
    </p:spTree>
    <p:extLst>
      <p:ext uri="{BB962C8B-B14F-4D97-AF65-F5344CB8AC3E}">
        <p14:creationId xmlns:p14="http://schemas.microsoft.com/office/powerpoint/2010/main" val="187601979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8D775-EDF6-419F-A689-BBA28F4F646C}"/>
              </a:ext>
            </a:extLst>
          </p:cNvPr>
          <p:cNvSpPr>
            <a:spLocks noGrp="1"/>
          </p:cNvSpPr>
          <p:nvPr>
            <p:ph type="title"/>
          </p:nvPr>
        </p:nvSpPr>
        <p:spPr/>
        <p:txBody>
          <a:bodyPr/>
          <a:lstStyle/>
          <a:p>
            <a:r>
              <a:rPr lang="en-US"/>
              <a:t>Workflow Patterns</a:t>
            </a:r>
          </a:p>
        </p:txBody>
      </p:sp>
    </p:spTree>
    <p:extLst>
      <p:ext uri="{BB962C8B-B14F-4D97-AF65-F5344CB8AC3E}">
        <p14:creationId xmlns:p14="http://schemas.microsoft.com/office/powerpoint/2010/main" val="1301474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 y="537"/>
            <a:ext cx="2908764"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3952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Error Handling</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1FC26477-457A-4408-8218-42ADB4A6E2E7}"/>
              </a:ext>
            </a:extLst>
          </p:cNvPr>
          <p:cNvPicPr>
            <a:picLocks noChangeAspect="1"/>
          </p:cNvPicPr>
          <p:nvPr/>
        </p:nvPicPr>
        <p:blipFill>
          <a:blip r:embed="rId3"/>
          <a:stretch>
            <a:fillRect/>
          </a:stretch>
        </p:blipFill>
        <p:spPr>
          <a:xfrm>
            <a:off x="3935435" y="72887"/>
            <a:ext cx="6680015" cy="6784580"/>
          </a:xfrm>
          <a:prstGeom prst="rect">
            <a:avLst/>
          </a:prstGeom>
        </p:spPr>
      </p:pic>
    </p:spTree>
    <p:extLst>
      <p:ext uri="{BB962C8B-B14F-4D97-AF65-F5344CB8AC3E}">
        <p14:creationId xmlns:p14="http://schemas.microsoft.com/office/powerpoint/2010/main" val="108239214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142109"/>
            <a:ext cx="4795873" cy="1484494"/>
          </a:xfrm>
        </p:spPr>
        <p:txBody>
          <a:bodyPr/>
          <a:lstStyle/>
          <a:p>
            <a:r>
              <a:rPr lang="en-US"/>
              <a:t>Try-Catch-Finally Pattern</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5453251" cy="49181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Try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Put actions in a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Catch</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Finally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Catch </a:t>
            </a:r>
            <a:r>
              <a:rPr kumimoji="0" lang="en-US" sz="3137" b="0" i="0" u="none" strike="noStrike" kern="1200" cap="none" spc="0" normalizeH="0" baseline="0" noProof="0">
                <a:ln>
                  <a:noFill/>
                </a:ln>
                <a:solidFill>
                  <a:srgbClr val="505050"/>
                </a:solidFill>
                <a:effectLst/>
                <a:uLnTx/>
                <a:uFillTx/>
                <a:latin typeface="Segoe UI"/>
                <a:ea typeface="+mn-ea"/>
                <a:cs typeface="+mn-cs"/>
              </a:rPr>
              <a:t>scope </a:t>
            </a:r>
            <a:r>
              <a:rPr kumimoji="0" lang="en-US" sz="3137" b="1" i="0" u="none" strike="noStrike" kern="1200" cap="none" spc="0" normalizeH="0" baseline="0" noProof="0">
                <a:ln>
                  <a:noFill/>
                </a:ln>
                <a:solidFill>
                  <a:srgbClr val="505050"/>
                </a:solidFill>
                <a:effectLst/>
                <a:uLnTx/>
                <a:uFillTx/>
                <a:latin typeface="Segoe UI"/>
                <a:ea typeface="+mn-ea"/>
                <a:cs typeface="+mn-cs"/>
              </a:rPr>
              <a:t>Succeeded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a:ln>
                  <a:noFill/>
                </a:ln>
                <a:solidFill>
                  <a:srgbClr val="505050"/>
                </a:solidFill>
                <a:effectLst/>
                <a:uLnTx/>
                <a:uFillTx/>
                <a:latin typeface="Segoe UI"/>
                <a:ea typeface="+mn-ea"/>
                <a:cs typeface="+mn-cs"/>
              </a:rPr>
              <a:t>Skipped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err="1">
                <a:ln>
                  <a:noFill/>
                </a:ln>
                <a:solidFill>
                  <a:srgbClr val="505050"/>
                </a:solidFill>
                <a:effectLst/>
                <a:uLnTx/>
                <a:uFillTx/>
                <a:latin typeface="Segoe UI"/>
                <a:ea typeface="+mn-ea"/>
                <a:cs typeface="+mn-cs"/>
              </a:rPr>
              <a:t>TimedOut</a:t>
            </a:r>
            <a:r>
              <a:rPr kumimoji="0" lang="en-US" sz="3137" b="0" i="0" u="none" strike="noStrike" kern="1200" cap="none" spc="0" normalizeH="0" baseline="0" noProof="0">
                <a:ln>
                  <a:noFill/>
                </a:ln>
                <a:solidFill>
                  <a:srgbClr val="505050"/>
                </a:solidFill>
                <a:effectLst/>
                <a:uLnTx/>
                <a:uFillTx/>
                <a:latin typeface="Segoe UI"/>
                <a:ea typeface="+mn-ea"/>
                <a:cs typeface="+mn-cs"/>
              </a:rPr>
              <a:t>, or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p:txBody>
      </p:sp>
      <p:pic>
        <p:nvPicPr>
          <p:cNvPr id="8" name="Picture 7">
            <a:extLst>
              <a:ext uri="{FF2B5EF4-FFF2-40B4-BE49-F238E27FC236}">
                <a16:creationId xmlns:a16="http://schemas.microsoft.com/office/drawing/2014/main" id="{EBAB7CB8-AACB-49AA-8DD7-45C7F01A8CDB}"/>
              </a:ext>
            </a:extLst>
          </p:cNvPr>
          <p:cNvPicPr>
            <a:picLocks noChangeAspect="1"/>
          </p:cNvPicPr>
          <p:nvPr/>
        </p:nvPicPr>
        <p:blipFill>
          <a:blip r:embed="rId3"/>
          <a:stretch>
            <a:fillRect/>
          </a:stretch>
        </p:blipFill>
        <p:spPr>
          <a:xfrm>
            <a:off x="5722490" y="392445"/>
            <a:ext cx="6271046" cy="6174043"/>
          </a:xfrm>
          <a:prstGeom prst="rect">
            <a:avLst/>
          </a:prstGeom>
        </p:spPr>
      </p:pic>
    </p:spTree>
    <p:extLst>
      <p:ext uri="{BB962C8B-B14F-4D97-AF65-F5344CB8AC3E}">
        <p14:creationId xmlns:p14="http://schemas.microsoft.com/office/powerpoint/2010/main" val="24349427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EFD4-FA0E-4DCA-A17D-A76DD1AD60B5}"/>
              </a:ext>
            </a:extLst>
          </p:cNvPr>
          <p:cNvSpPr>
            <a:spLocks noGrp="1"/>
          </p:cNvSpPr>
          <p:nvPr>
            <p:ph type="title"/>
          </p:nvPr>
        </p:nvSpPr>
        <p:spPr/>
        <p:txBody>
          <a:bodyPr/>
          <a:lstStyle/>
          <a:p>
            <a:r>
              <a:rPr lang="en-US"/>
              <a:t>Long Running Processing</a:t>
            </a:r>
          </a:p>
        </p:txBody>
      </p:sp>
      <p:graphicFrame>
        <p:nvGraphicFramePr>
          <p:cNvPr id="4" name="Diagram 3">
            <a:extLst>
              <a:ext uri="{FF2B5EF4-FFF2-40B4-BE49-F238E27FC236}">
                <a16:creationId xmlns:a16="http://schemas.microsoft.com/office/drawing/2014/main" id="{F218653E-A15F-4C35-8D2C-C56D2DB8E931}"/>
              </a:ext>
            </a:extLst>
          </p:cNvPr>
          <p:cNvGraphicFramePr/>
          <p:nvPr>
            <p:extLst/>
          </p:nvPr>
        </p:nvGraphicFramePr>
        <p:xfrm>
          <a:off x="269303" y="1187962"/>
          <a:ext cx="11655078" cy="385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420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B3964202-89FD-4062-BC8E-CB653064A20A}"/>
                                            </p:graphicEl>
                                          </p:spTgt>
                                        </p:tgtEl>
                                        <p:attrNameLst>
                                          <p:attrName>style.visibility</p:attrName>
                                        </p:attrNameLst>
                                      </p:cBhvr>
                                      <p:to>
                                        <p:strVal val="visible"/>
                                      </p:to>
                                    </p:set>
                                    <p:animEffect transition="in" filter="fade">
                                      <p:cBhvr>
                                        <p:cTn id="7" dur="1000"/>
                                        <p:tgtEl>
                                          <p:spTgt spid="4">
                                            <p:graphicEl>
                                              <a:dgm id="{B3964202-89FD-4062-BC8E-CB653064A20A}"/>
                                            </p:graphicEl>
                                          </p:spTgt>
                                        </p:tgtEl>
                                      </p:cBhvr>
                                    </p:animEffect>
                                    <p:anim calcmode="lin" valueType="num">
                                      <p:cBhvr>
                                        <p:cTn id="8" dur="1000" fill="hold"/>
                                        <p:tgtEl>
                                          <p:spTgt spid="4">
                                            <p:graphicEl>
                                              <a:dgm id="{B3964202-89FD-4062-BC8E-CB653064A20A}"/>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B3964202-89FD-4062-BC8E-CB653064A20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878362F5-E574-41E7-9B5F-FAE813C7A667}"/>
                                            </p:graphicEl>
                                          </p:spTgt>
                                        </p:tgtEl>
                                        <p:attrNameLst>
                                          <p:attrName>style.visibility</p:attrName>
                                        </p:attrNameLst>
                                      </p:cBhvr>
                                      <p:to>
                                        <p:strVal val="visible"/>
                                      </p:to>
                                    </p:set>
                                    <p:animEffect transition="in" filter="fade">
                                      <p:cBhvr>
                                        <p:cTn id="14" dur="1000"/>
                                        <p:tgtEl>
                                          <p:spTgt spid="4">
                                            <p:graphicEl>
                                              <a:dgm id="{878362F5-E574-41E7-9B5F-FAE813C7A667}"/>
                                            </p:graphicEl>
                                          </p:spTgt>
                                        </p:tgtEl>
                                      </p:cBhvr>
                                    </p:animEffect>
                                    <p:anim calcmode="lin" valueType="num">
                                      <p:cBhvr>
                                        <p:cTn id="15" dur="1000" fill="hold"/>
                                        <p:tgtEl>
                                          <p:spTgt spid="4">
                                            <p:graphicEl>
                                              <a:dgm id="{878362F5-E574-41E7-9B5F-FAE813C7A667}"/>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878362F5-E574-41E7-9B5F-FAE813C7A66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CC6F5973-359D-431D-840B-3F2957BF478E}"/>
                                            </p:graphicEl>
                                          </p:spTgt>
                                        </p:tgtEl>
                                        <p:attrNameLst>
                                          <p:attrName>style.visibility</p:attrName>
                                        </p:attrNameLst>
                                      </p:cBhvr>
                                      <p:to>
                                        <p:strVal val="visible"/>
                                      </p:to>
                                    </p:set>
                                    <p:animEffect transition="in" filter="fade">
                                      <p:cBhvr>
                                        <p:cTn id="21" dur="1000"/>
                                        <p:tgtEl>
                                          <p:spTgt spid="4">
                                            <p:graphicEl>
                                              <a:dgm id="{CC6F5973-359D-431D-840B-3F2957BF478E}"/>
                                            </p:graphicEl>
                                          </p:spTgt>
                                        </p:tgtEl>
                                      </p:cBhvr>
                                    </p:animEffect>
                                    <p:anim calcmode="lin" valueType="num">
                                      <p:cBhvr>
                                        <p:cTn id="22" dur="1000" fill="hold"/>
                                        <p:tgtEl>
                                          <p:spTgt spid="4">
                                            <p:graphicEl>
                                              <a:dgm id="{CC6F5973-359D-431D-840B-3F2957BF478E}"/>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CC6F5973-359D-431D-840B-3F2957BF478E}"/>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796C15A5-5A60-4ECF-8A4B-FBE641371D76}"/>
                                            </p:graphicEl>
                                          </p:spTgt>
                                        </p:tgtEl>
                                        <p:attrNameLst>
                                          <p:attrName>style.visibility</p:attrName>
                                        </p:attrNameLst>
                                      </p:cBhvr>
                                      <p:to>
                                        <p:strVal val="visible"/>
                                      </p:to>
                                    </p:set>
                                    <p:animEffect transition="in" filter="fade">
                                      <p:cBhvr>
                                        <p:cTn id="28" dur="1000"/>
                                        <p:tgtEl>
                                          <p:spTgt spid="4">
                                            <p:graphicEl>
                                              <a:dgm id="{796C15A5-5A60-4ECF-8A4B-FBE641371D76}"/>
                                            </p:graphicEl>
                                          </p:spTgt>
                                        </p:tgtEl>
                                      </p:cBhvr>
                                    </p:animEffect>
                                    <p:anim calcmode="lin" valueType="num">
                                      <p:cBhvr>
                                        <p:cTn id="29" dur="1000" fill="hold"/>
                                        <p:tgtEl>
                                          <p:spTgt spid="4">
                                            <p:graphicEl>
                                              <a:dgm id="{796C15A5-5A60-4ECF-8A4B-FBE641371D76}"/>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796C15A5-5A60-4ECF-8A4B-FBE641371D76}"/>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0DE1028A-9BB6-445B-98A7-B6AB778CE811}"/>
                                            </p:graphicEl>
                                          </p:spTgt>
                                        </p:tgtEl>
                                        <p:attrNameLst>
                                          <p:attrName>style.visibility</p:attrName>
                                        </p:attrNameLst>
                                      </p:cBhvr>
                                      <p:to>
                                        <p:strVal val="visible"/>
                                      </p:to>
                                    </p:set>
                                    <p:animEffect transition="in" filter="fade">
                                      <p:cBhvr>
                                        <p:cTn id="35" dur="1000"/>
                                        <p:tgtEl>
                                          <p:spTgt spid="4">
                                            <p:graphicEl>
                                              <a:dgm id="{0DE1028A-9BB6-445B-98A7-B6AB778CE811}"/>
                                            </p:graphicEl>
                                          </p:spTgt>
                                        </p:tgtEl>
                                      </p:cBhvr>
                                    </p:animEffect>
                                    <p:anim calcmode="lin" valueType="num">
                                      <p:cBhvr>
                                        <p:cTn id="36" dur="1000" fill="hold"/>
                                        <p:tgtEl>
                                          <p:spTgt spid="4">
                                            <p:graphicEl>
                                              <a:dgm id="{0DE1028A-9BB6-445B-98A7-B6AB778CE811}"/>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0DE1028A-9BB6-445B-98A7-B6AB778CE811}"/>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A23C36D8-D6EE-4234-A13B-464DFDB54C41}"/>
                                            </p:graphicEl>
                                          </p:spTgt>
                                        </p:tgtEl>
                                        <p:attrNameLst>
                                          <p:attrName>style.visibility</p:attrName>
                                        </p:attrNameLst>
                                      </p:cBhvr>
                                      <p:to>
                                        <p:strVal val="visible"/>
                                      </p:to>
                                    </p:set>
                                    <p:animEffect transition="in" filter="fade">
                                      <p:cBhvr>
                                        <p:cTn id="42" dur="1000"/>
                                        <p:tgtEl>
                                          <p:spTgt spid="4">
                                            <p:graphicEl>
                                              <a:dgm id="{A23C36D8-D6EE-4234-A13B-464DFDB54C41}"/>
                                            </p:graphicEl>
                                          </p:spTgt>
                                        </p:tgtEl>
                                      </p:cBhvr>
                                    </p:animEffect>
                                    <p:anim calcmode="lin" valueType="num">
                                      <p:cBhvr>
                                        <p:cTn id="43" dur="1000" fill="hold"/>
                                        <p:tgtEl>
                                          <p:spTgt spid="4">
                                            <p:graphicEl>
                                              <a:dgm id="{A23C36D8-D6EE-4234-A13B-464DFDB54C41}"/>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A23C36D8-D6EE-4234-A13B-464DFDB54C4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Concurrency Control</a:t>
            </a:r>
          </a:p>
        </p:txBody>
      </p:sp>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241" y="1187962"/>
            <a:ext cx="5378548" cy="3969228"/>
          </a:xfrm>
        </p:spPr>
        <p:txBody>
          <a:bodyPr/>
          <a:lstStyle/>
          <a:p>
            <a:pPr marL="0" indent="0">
              <a:buNone/>
            </a:pPr>
            <a:r>
              <a:rPr lang="en-US" u="sng"/>
              <a:t>Runs</a:t>
            </a:r>
          </a:p>
          <a:p>
            <a:r>
              <a:rPr lang="en-US"/>
              <a:t>Instances are created concurrently</a:t>
            </a:r>
          </a:p>
          <a:p>
            <a:r>
              <a:rPr lang="en-US"/>
              <a:t>Singleton trigger executions</a:t>
            </a:r>
          </a:p>
          <a:p>
            <a:r>
              <a:rPr lang="en-US"/>
              <a:t>Degrees of parallel execution</a:t>
            </a:r>
          </a:p>
          <a:p>
            <a:pPr lvl="1"/>
            <a:r>
              <a:rPr lang="en-US"/>
              <a:t>Only for non split-on polling triggers</a:t>
            </a:r>
          </a:p>
          <a:p>
            <a:endParaRPr lang="en-US"/>
          </a:p>
        </p:txBody>
      </p:sp>
      <p:sp>
        <p:nvSpPr>
          <p:cNvPr id="4" name="Text Placeholder 3">
            <a:extLst>
              <a:ext uri="{FF2B5EF4-FFF2-40B4-BE49-F238E27FC236}">
                <a16:creationId xmlns:a16="http://schemas.microsoft.com/office/drawing/2014/main" id="{D5E7D0B4-48AB-4CBB-8A93-43BE15F27523}"/>
              </a:ext>
            </a:extLst>
          </p:cNvPr>
          <p:cNvSpPr>
            <a:spLocks noGrp="1"/>
          </p:cNvSpPr>
          <p:nvPr>
            <p:ph type="body" sz="quarter" idx="11"/>
          </p:nvPr>
        </p:nvSpPr>
        <p:spPr>
          <a:xfrm>
            <a:off x="6544215" y="1187963"/>
            <a:ext cx="5378548" cy="3077609"/>
          </a:xfrm>
        </p:spPr>
        <p:txBody>
          <a:bodyPr/>
          <a:lstStyle/>
          <a:p>
            <a:pPr marL="0" indent="0">
              <a:buNone/>
            </a:pPr>
            <a:r>
              <a:rPr lang="en-US" u="sng"/>
              <a:t>For Each Loops</a:t>
            </a:r>
          </a:p>
          <a:p>
            <a:r>
              <a:rPr lang="en-US"/>
              <a:t>Collections handled concurrently</a:t>
            </a:r>
          </a:p>
          <a:p>
            <a:r>
              <a:rPr lang="en-US"/>
              <a:t>Sequential For Each</a:t>
            </a:r>
          </a:p>
          <a:p>
            <a:r>
              <a:rPr lang="en-US"/>
              <a:t>For each degrees of parallelism</a:t>
            </a:r>
          </a:p>
        </p:txBody>
      </p:sp>
      <p:sp>
        <p:nvSpPr>
          <p:cNvPr id="6" name="Text Placeholder 3">
            <a:extLst>
              <a:ext uri="{FF2B5EF4-FFF2-40B4-BE49-F238E27FC236}">
                <a16:creationId xmlns:a16="http://schemas.microsoft.com/office/drawing/2014/main" id="{8A05DFA0-2128-43AA-ABC4-1EFE64F546FE}"/>
              </a:ext>
            </a:extLst>
          </p:cNvPr>
          <p:cNvSpPr txBox="1">
            <a:spLocks/>
          </p:cNvSpPr>
          <p:nvPr/>
        </p:nvSpPr>
        <p:spPr>
          <a:xfrm>
            <a:off x="6544215" y="5042548"/>
            <a:ext cx="5378548" cy="1146560"/>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Do Until Loops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Runs sequentially</a:t>
            </a:r>
          </a:p>
        </p:txBody>
      </p:sp>
      <p:sp>
        <p:nvSpPr>
          <p:cNvPr id="7" name="Text Placeholder 3">
            <a:extLst>
              <a:ext uri="{FF2B5EF4-FFF2-40B4-BE49-F238E27FC236}">
                <a16:creationId xmlns:a16="http://schemas.microsoft.com/office/drawing/2014/main" id="{0957A28B-B919-4680-BC5A-5D4812864ECD}"/>
              </a:ext>
            </a:extLst>
          </p:cNvPr>
          <p:cNvSpPr txBox="1">
            <a:spLocks/>
          </p:cNvSpPr>
          <p:nvPr/>
        </p:nvSpPr>
        <p:spPr>
          <a:xfrm>
            <a:off x="269241" y="5042546"/>
            <a:ext cx="5378548" cy="1704754"/>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Parallel actions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Explicit parallelization</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Join with Run After</a:t>
            </a:r>
          </a:p>
        </p:txBody>
      </p:sp>
    </p:spTree>
    <p:extLst>
      <p:ext uri="{BB962C8B-B14F-4D97-AF65-F5344CB8AC3E}">
        <p14:creationId xmlns:p14="http://schemas.microsoft.com/office/powerpoint/2010/main" val="1200401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fade">
                                      <p:cBhvr>
                                        <p:cTn id="45" dur="500"/>
                                        <p:tgtEl>
                                          <p:spTgt spid="4">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302" y="1187962"/>
            <a:ext cx="9322716" cy="5458674"/>
          </a:xfrm>
        </p:spPr>
        <p:txBody>
          <a:bodyPr/>
          <a:lstStyle/>
          <a:p>
            <a:r>
              <a:rPr lang="en-US" sz="3137"/>
              <a:t>Example workloads</a:t>
            </a:r>
          </a:p>
          <a:p>
            <a:pPr lvl="1"/>
            <a:r>
              <a:rPr lang="en-US" sz="2353"/>
              <a:t>Cleanup jobs, data synchronization, running reports, data compression</a:t>
            </a:r>
          </a:p>
          <a:p>
            <a:r>
              <a:rPr lang="en-US" sz="3137"/>
              <a:t>Simple Recurrence</a:t>
            </a:r>
          </a:p>
          <a:p>
            <a:pPr lvl="1"/>
            <a:r>
              <a:rPr lang="en-US" sz="2353"/>
              <a:t>Every 5 minutes, every 2 days</a:t>
            </a:r>
          </a:p>
          <a:p>
            <a:r>
              <a:rPr lang="en-US" sz="3137"/>
              <a:t>Recurrence with deterministic time</a:t>
            </a:r>
          </a:p>
          <a:p>
            <a:pPr lvl="1"/>
            <a:r>
              <a:rPr lang="en-US" sz="2353"/>
              <a:t>Use start time</a:t>
            </a:r>
          </a:p>
          <a:p>
            <a:pPr lvl="1"/>
            <a:r>
              <a:rPr lang="en-US" sz="2353"/>
              <a:t>Every hour on the hour, every day at midnight</a:t>
            </a:r>
          </a:p>
          <a:p>
            <a:r>
              <a:rPr lang="en-US" sz="3137"/>
              <a:t>Complex schedules</a:t>
            </a:r>
          </a:p>
          <a:p>
            <a:pPr lvl="1"/>
            <a:r>
              <a:rPr lang="en-US" sz="2353"/>
              <a:t>Every Sunday at noon, every 15 minutes during work hours</a:t>
            </a:r>
          </a:p>
          <a:p>
            <a:r>
              <a:rPr lang="en-US" sz="3137"/>
              <a:t>Run once jobs</a:t>
            </a:r>
          </a:p>
          <a:p>
            <a:pPr lvl="1"/>
            <a:r>
              <a:rPr lang="en-US" sz="2353"/>
              <a:t>Show pattern (next slide)</a:t>
            </a:r>
          </a:p>
        </p:txBody>
      </p:sp>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Scheduling executions</a:t>
            </a:r>
          </a:p>
        </p:txBody>
      </p:sp>
      <p:grpSp>
        <p:nvGrpSpPr>
          <p:cNvPr id="14" name="Group 13">
            <a:extLst>
              <a:ext uri="{FF2B5EF4-FFF2-40B4-BE49-F238E27FC236}">
                <a16:creationId xmlns:a16="http://schemas.microsoft.com/office/drawing/2014/main" id="{E7CF51DD-F383-461C-ADE5-7DAD0D8F2415}"/>
              </a:ext>
            </a:extLst>
          </p:cNvPr>
          <p:cNvGrpSpPr/>
          <p:nvPr/>
        </p:nvGrpSpPr>
        <p:grpSpPr>
          <a:xfrm>
            <a:off x="9054170" y="2087195"/>
            <a:ext cx="2599604" cy="2599604"/>
            <a:chOff x="4663774" y="1577042"/>
            <a:chExt cx="2651731" cy="2651731"/>
          </a:xfrm>
          <a:solidFill>
            <a:schemeClr val="tx1">
              <a:lumMod val="95000"/>
            </a:schemeClr>
          </a:solidFill>
        </p:grpSpPr>
        <p:sp>
          <p:nvSpPr>
            <p:cNvPr id="15" name="Arrow: Circular 14">
              <a:extLst>
                <a:ext uri="{FF2B5EF4-FFF2-40B4-BE49-F238E27FC236}">
                  <a16:creationId xmlns:a16="http://schemas.microsoft.com/office/drawing/2014/main" id="{CC0A852C-FFBA-4C9C-89B3-7A785BF3B77E}"/>
                </a:ext>
              </a:extLst>
            </p:cNvPr>
            <p:cNvSpPr/>
            <p:nvPr/>
          </p:nvSpPr>
          <p:spPr bwMode="auto">
            <a:xfrm>
              <a:off x="4663774" y="1577042"/>
              <a:ext cx="2651731" cy="2651731"/>
            </a:xfrm>
            <a:prstGeom prst="circularArrow">
              <a:avLst>
                <a:gd name="adj1" fmla="val 7766"/>
                <a:gd name="adj2" fmla="val 1113320"/>
                <a:gd name="adj3" fmla="val 20534949"/>
                <a:gd name="adj4" fmla="val 1517603"/>
                <a:gd name="adj5" fmla="val 94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8B451AE-E1D7-4A43-961A-8132628BD9B3}"/>
                </a:ext>
              </a:extLst>
            </p:cNvPr>
            <p:cNvSpPr/>
            <p:nvPr/>
          </p:nvSpPr>
          <p:spPr bwMode="auto">
            <a:xfrm>
              <a:off x="5796046" y="2765750"/>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CA6C4FC-1CD9-4E3F-A75B-D8E3A936C1D5}"/>
                </a:ext>
              </a:extLst>
            </p:cNvPr>
            <p:cNvSpPr/>
            <p:nvPr/>
          </p:nvSpPr>
          <p:spPr bwMode="auto">
            <a:xfrm>
              <a:off x="5900741" y="2181028"/>
              <a:ext cx="137160" cy="7315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5935449-6221-4F4E-9FB2-E03B48C79793}"/>
                </a:ext>
              </a:extLst>
            </p:cNvPr>
            <p:cNvSpPr/>
            <p:nvPr/>
          </p:nvSpPr>
          <p:spPr bwMode="auto">
            <a:xfrm rot="7676284">
              <a:off x="6169467" y="2899008"/>
              <a:ext cx="137160" cy="5384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89692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Advanced scheduling</a:t>
            </a:r>
          </a:p>
        </p:txBody>
      </p:sp>
      <p:sp>
        <p:nvSpPr>
          <p:cNvPr id="6" name="Text Placeholder 5"/>
          <p:cNvSpPr>
            <a:spLocks noGrp="1"/>
          </p:cNvSpPr>
          <p:nvPr>
            <p:ph type="body" sz="quarter" idx="10"/>
          </p:nvPr>
        </p:nvSpPr>
        <p:spPr>
          <a:xfrm>
            <a:off x="865" y="1197955"/>
            <a:ext cx="11738301" cy="5865582"/>
          </a:xfrm>
        </p:spPr>
        <p:txBody>
          <a:bodyPr/>
          <a:lstStyle/>
          <a:p>
            <a:r>
              <a:rPr lang="en-US" sz="1600">
                <a:solidFill>
                  <a:srgbClr val="000000"/>
                </a:solidFill>
              </a:rPr>
              <a:t> </a:t>
            </a:r>
            <a:r>
              <a:rPr lang="en-US" sz="1600">
                <a:solidFill>
                  <a:srgbClr val="008000"/>
                </a:solidFill>
              </a:rPr>
              <a:t>// Occur on the last Friday of every month at 8:30am and 5:30pm</a:t>
            </a:r>
            <a:endParaRPr lang="en-US" sz="1600">
              <a:solidFill>
                <a:srgbClr val="000000"/>
              </a:solidFill>
            </a:endParaRPr>
          </a:p>
          <a:p>
            <a:r>
              <a:rPr lang="en-US" sz="1600">
                <a:solidFill>
                  <a:srgbClr val="A31515"/>
                </a:solidFill>
              </a:rPr>
              <a:t> "triggers"</a:t>
            </a:r>
            <a:r>
              <a:rPr lang="en-US" sz="1600">
                <a:solidFill>
                  <a:srgbClr val="000000"/>
                </a:solidFill>
              </a:rPr>
              <a:t>: {</a:t>
            </a:r>
          </a:p>
          <a:p>
            <a:r>
              <a:rPr lang="en-US" sz="1600">
                <a:solidFill>
                  <a:srgbClr val="A31515"/>
                </a:solidFill>
              </a:rPr>
              <a:t>    "Recurrence"</a:t>
            </a:r>
            <a:r>
              <a:rPr lang="en-US" sz="1600">
                <a:solidFill>
                  <a:srgbClr val="000000"/>
                </a:solidFill>
              </a:rPr>
              <a:t>:</a:t>
            </a:r>
            <a:r>
              <a:rPr lang="en-US" sz="1600">
                <a:solidFill>
                  <a:srgbClr val="A31515"/>
                </a:solidFill>
              </a:rPr>
              <a:t>    </a:t>
            </a:r>
          </a:p>
          <a:p>
            <a:r>
              <a:rPr lang="en-US" sz="1600">
                <a:solidFill>
                  <a:srgbClr val="A31515"/>
                </a:solidFill>
              </a:rPr>
              <a:t>        "recurrence"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a:t>
            </a:r>
            <a:r>
              <a:rPr lang="en-US" sz="1600" err="1">
                <a:solidFill>
                  <a:srgbClr val="A31515"/>
                </a:solidFill>
              </a:rPr>
              <a:t>startTime</a:t>
            </a:r>
            <a:r>
              <a:rPr lang="en-US" sz="1600">
                <a:solidFill>
                  <a:srgbClr val="A31515"/>
                </a:solidFill>
              </a:rPr>
              <a:t>"</a:t>
            </a:r>
            <a:r>
              <a:rPr lang="en-US" sz="1600">
                <a:solidFill>
                  <a:srgbClr val="000000"/>
                </a:solidFill>
              </a:rPr>
              <a:t>: </a:t>
            </a:r>
            <a:r>
              <a:rPr lang="en-US" sz="1600">
                <a:solidFill>
                  <a:srgbClr val="A31515"/>
                </a:solidFill>
              </a:rPr>
              <a:t>"</a:t>
            </a:r>
            <a:r>
              <a:rPr lang="en-US" sz="1600" b="1"/>
              <a:t>2017-11-01T15:30:30Z</a:t>
            </a:r>
            <a:r>
              <a:rPr lang="en-US" sz="1600">
                <a:solidFill>
                  <a:srgbClr val="A31515"/>
                </a:solidFill>
              </a:rPr>
              <a:t>"</a:t>
            </a:r>
            <a:r>
              <a:rPr lang="en-US" sz="1600">
                <a:solidFill>
                  <a:srgbClr val="000000"/>
                </a:solidFill>
              </a:rPr>
              <a:t>,</a:t>
            </a:r>
          </a:p>
          <a:p>
            <a:r>
              <a:rPr lang="en-US" sz="1600">
                <a:solidFill>
                  <a:srgbClr val="000000"/>
                </a:solidFill>
              </a:rPr>
              <a:t>           </a:t>
            </a:r>
            <a:r>
              <a:rPr lang="en-US" sz="1600">
                <a:solidFill>
                  <a:srgbClr val="A31515"/>
                </a:solidFill>
              </a:rPr>
              <a:t>"frequency"</a:t>
            </a:r>
            <a:r>
              <a:rPr lang="en-US" sz="1600">
                <a:solidFill>
                  <a:srgbClr val="000000"/>
                </a:solidFill>
              </a:rPr>
              <a:t>: </a:t>
            </a:r>
            <a:r>
              <a:rPr lang="en-US" sz="1600">
                <a:solidFill>
                  <a:srgbClr val="A31515"/>
                </a:solidFill>
              </a:rPr>
              <a:t>"month"</a:t>
            </a:r>
            <a:r>
              <a:rPr lang="en-US" sz="1600">
                <a:solidFill>
                  <a:srgbClr val="000000"/>
                </a:solidFill>
              </a:rPr>
              <a:t>,</a:t>
            </a:r>
          </a:p>
          <a:p>
            <a:r>
              <a:rPr lang="en-US" sz="1600">
                <a:solidFill>
                  <a:srgbClr val="000000"/>
                </a:solidFill>
              </a:rPr>
              <a:t>           </a:t>
            </a:r>
            <a:r>
              <a:rPr lang="en-US" sz="1600">
                <a:solidFill>
                  <a:srgbClr val="A31515"/>
                </a:solidFill>
              </a:rPr>
              <a:t>"interval"</a:t>
            </a:r>
            <a:r>
              <a:rPr lang="en-US" sz="1600">
                <a:solidFill>
                  <a:srgbClr val="000000"/>
                </a:solidFill>
              </a:rPr>
              <a:t>: 1,</a:t>
            </a:r>
          </a:p>
          <a:p>
            <a:r>
              <a:rPr lang="en-US" sz="1600">
                <a:solidFill>
                  <a:srgbClr val="A31515"/>
                </a:solidFill>
              </a:rPr>
              <a:t>           "schedule"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"minutes"</a:t>
            </a:r>
            <a:r>
              <a:rPr lang="en-US" sz="1600">
                <a:solidFill>
                  <a:srgbClr val="000000"/>
                </a:solidFill>
              </a:rPr>
              <a:t>: [30],</a:t>
            </a:r>
          </a:p>
          <a:p>
            <a:r>
              <a:rPr lang="en-US" sz="1600">
                <a:solidFill>
                  <a:srgbClr val="000000"/>
                </a:solidFill>
              </a:rPr>
              <a:t>               </a:t>
            </a:r>
            <a:r>
              <a:rPr lang="en-US" sz="1600">
                <a:solidFill>
                  <a:srgbClr val="A31515"/>
                </a:solidFill>
              </a:rPr>
              <a:t>"hours"</a:t>
            </a:r>
            <a:r>
              <a:rPr lang="en-US" sz="1600">
                <a:solidFill>
                  <a:srgbClr val="000000"/>
                </a:solidFill>
              </a:rPr>
              <a:t>: [8,17],</a:t>
            </a:r>
          </a:p>
          <a:p>
            <a:r>
              <a:rPr lang="en-US" sz="1600">
                <a:solidFill>
                  <a:srgbClr val="000000"/>
                </a:solidFill>
              </a:rPr>
              <a:t>               </a:t>
            </a:r>
            <a:r>
              <a:rPr lang="en-US" sz="1600">
                <a:solidFill>
                  <a:srgbClr val="A31515"/>
                </a:solidFill>
              </a:rPr>
              <a:t>"</a:t>
            </a:r>
            <a:r>
              <a:rPr lang="en-US" sz="1600" err="1">
                <a:solidFill>
                  <a:srgbClr val="A31515"/>
                </a:solidFill>
              </a:rPr>
              <a:t>monthlyOccurrences</a:t>
            </a:r>
            <a:r>
              <a:rPr lang="en-US" sz="1600">
                <a:solidFill>
                  <a:srgbClr val="A31515"/>
                </a:solidFill>
              </a:rPr>
              <a:t>"</a:t>
            </a:r>
            <a:r>
              <a:rPr lang="en-US" sz="1600">
                <a:solidFill>
                  <a:srgbClr val="000000"/>
                </a:solidFill>
              </a:rPr>
              <a:t>: </a:t>
            </a:r>
          </a:p>
          <a:p>
            <a:r>
              <a:rPr lang="en-US" sz="1600">
                <a:solidFill>
                  <a:srgbClr val="000000"/>
                </a:solidFill>
              </a:rPr>
              <a:t>               [</a:t>
            </a:r>
          </a:p>
          <a:p>
            <a:r>
              <a:rPr lang="en-US" sz="1600">
                <a:solidFill>
                  <a:srgbClr val="000000"/>
                </a:solidFill>
              </a:rPr>
              <a:t>                   {</a:t>
            </a:r>
            <a:r>
              <a:rPr lang="en-US" sz="1600">
                <a:solidFill>
                  <a:srgbClr val="A31515"/>
                </a:solidFill>
              </a:rPr>
              <a:t>"day"</a:t>
            </a:r>
            <a:r>
              <a:rPr lang="en-US" sz="1600">
                <a:solidFill>
                  <a:srgbClr val="000000"/>
                </a:solidFill>
              </a:rPr>
              <a:t>: </a:t>
            </a:r>
            <a:r>
              <a:rPr lang="en-US" sz="1600">
                <a:solidFill>
                  <a:srgbClr val="A31515"/>
                </a:solidFill>
              </a:rPr>
              <a:t>"</a:t>
            </a:r>
            <a:r>
              <a:rPr lang="en-US" sz="1600" err="1">
                <a:solidFill>
                  <a:srgbClr val="A31515"/>
                </a:solidFill>
              </a:rPr>
              <a:t>friday</a:t>
            </a:r>
            <a:r>
              <a:rPr lang="en-US" sz="1600">
                <a:solidFill>
                  <a:srgbClr val="A31515"/>
                </a:solidFill>
              </a:rPr>
              <a:t>"</a:t>
            </a:r>
            <a:r>
              <a:rPr lang="en-US" sz="1600">
                <a:solidFill>
                  <a:srgbClr val="000000"/>
                </a:solidFill>
              </a:rPr>
              <a:t>, </a:t>
            </a:r>
            <a:r>
              <a:rPr lang="en-US" sz="1600">
                <a:solidFill>
                  <a:srgbClr val="A31515"/>
                </a:solidFill>
              </a:rPr>
              <a:t>"occurrence"</a:t>
            </a:r>
            <a:r>
              <a:rPr lang="en-US" sz="1600">
                <a:solidFill>
                  <a:srgbClr val="000000"/>
                </a:solidFill>
              </a:rPr>
              <a:t>: -1}</a:t>
            </a:r>
          </a:p>
          <a:p>
            <a:r>
              <a:rPr lang="en-US" sz="1600">
                <a:solidFill>
                  <a:srgbClr val="000000"/>
                </a:solidFill>
              </a:rPr>
              <a:t>               ]</a:t>
            </a:r>
          </a:p>
          <a:p>
            <a:r>
              <a:rPr lang="en-US" sz="1600">
                <a:solidFill>
                  <a:srgbClr val="000000"/>
                </a:solidFill>
              </a:rPr>
              <a:t>           }</a:t>
            </a:r>
          </a:p>
          <a:p>
            <a:r>
              <a:rPr lang="en-US" sz="1600">
                <a:solidFill>
                  <a:srgbClr val="000000"/>
                </a:solidFill>
              </a:rPr>
              <a:t>       },</a:t>
            </a:r>
            <a:endParaRPr lang="en-US" sz="1600"/>
          </a:p>
          <a:p>
            <a:pPr>
              <a:spcBef>
                <a:spcPts val="1200"/>
              </a:spcBef>
              <a:buClr>
                <a:srgbClr val="353535"/>
              </a:buClr>
            </a:pPr>
            <a:r>
              <a:rPr lang="en-US" sz="1600"/>
              <a:t> </a:t>
            </a:r>
            <a:r>
              <a:rPr lang="en-US" sz="1600">
                <a:solidFill>
                  <a:srgbClr val="A31515"/>
                </a:solidFill>
              </a:rPr>
              <a:t> "type"</a:t>
            </a:r>
            <a:r>
              <a:rPr lang="en-US" sz="1600">
                <a:solidFill>
                  <a:srgbClr val="000000"/>
                </a:solidFill>
              </a:rPr>
              <a:t>: </a:t>
            </a:r>
            <a:r>
              <a:rPr lang="en-US" sz="1600">
                <a:solidFill>
                  <a:srgbClr val="A31515"/>
                </a:solidFill>
              </a:rPr>
              <a:t>"Recurrence"</a:t>
            </a:r>
            <a:endParaRPr lang="en-US" sz="1600">
              <a:solidFill>
                <a:srgbClr val="000000"/>
              </a:solidFill>
            </a:endParaRPr>
          </a:p>
          <a:p>
            <a:pPr>
              <a:spcBef>
                <a:spcPts val="1200"/>
              </a:spcBef>
              <a:buClr>
                <a:srgbClr val="353535"/>
              </a:buClr>
            </a:pPr>
            <a:r>
              <a:rPr lang="en-US" sz="1600"/>
              <a:t>}</a:t>
            </a:r>
          </a:p>
        </p:txBody>
      </p:sp>
    </p:spTree>
    <p:extLst>
      <p:ext uri="{BB962C8B-B14F-4D97-AF65-F5344CB8AC3E}">
        <p14:creationId xmlns:p14="http://schemas.microsoft.com/office/powerpoint/2010/main" val="196238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CD2CE87E-4E1A-4CF5-AA6A-5A73338FE4FA}"/>
              </a:ext>
            </a:extLst>
          </p:cNvPr>
          <p:cNvSpPr txBox="1">
            <a:spLocks/>
          </p:cNvSpPr>
          <p:nvPr/>
        </p:nvSpPr>
        <p:spPr>
          <a:xfrm>
            <a:off x="5994177" y="1113235"/>
            <a:ext cx="5627979" cy="3168648"/>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b="1" dirty="0">
                <a:solidFill>
                  <a:srgbClr val="0078D7"/>
                </a:solidFill>
                <a:hlinkClick r:id="rId3"/>
              </a:rPr>
              <a:t>Sasha.Rosenbaum@microsoft.com</a:t>
            </a:r>
            <a:endParaRPr lang="en-US" sz="1961" b="1" dirty="0">
              <a:solidFill>
                <a:srgbClr val="0078D7"/>
              </a:solidFill>
            </a:endParaRPr>
          </a:p>
          <a:p>
            <a:pPr lvl="0">
              <a:buClr>
                <a:srgbClr val="505050"/>
              </a:buClr>
              <a:buNone/>
              <a:defRPr/>
            </a:pPr>
            <a:r>
              <a:rPr lang="en-US" sz="1950" b="1" dirty="0">
                <a:solidFill>
                  <a:srgbClr val="505050"/>
                </a:solidFill>
                <a:cs typeface="Segoe UI Light"/>
              </a:rPr>
              <a:t>        </a:t>
            </a:r>
            <a:r>
              <a:rPr lang="en-US" sz="2000" b="1" dirty="0">
                <a:solidFill>
                  <a:srgbClr val="0078D7"/>
                </a:solidFill>
              </a:rPr>
              <a:t>@</a:t>
            </a:r>
            <a:r>
              <a:rPr lang="en-US" sz="2000" b="1" dirty="0" err="1">
                <a:solidFill>
                  <a:srgbClr val="0078D7"/>
                </a:solidFill>
              </a:rPr>
              <a:t>DivineOps</a:t>
            </a:r>
            <a:endParaRPr lang="en-US" sz="1960" dirty="0">
              <a:solidFill>
                <a:srgbClr val="FF000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82575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lang="en-US" sz="1961" b="1" dirty="0">
                <a:solidFill>
                  <a:srgbClr val="0078D7"/>
                </a:solidFill>
                <a:hlinkClick r:id="rId4"/>
              </a:rPr>
              <a:t>Elizabeth.Graham@microsoft.com</a:t>
            </a:r>
            <a:endParaRPr lang="en-US" sz="1961" b="1" dirty="0">
              <a:solidFill>
                <a:srgbClr val="0078D7"/>
              </a:solidFill>
            </a:endParaRPr>
          </a:p>
          <a:p>
            <a:pPr marL="0" indent="0">
              <a:buClr>
                <a:srgbClr val="FFFFFF"/>
              </a:buClr>
              <a:buNone/>
              <a:defRPr/>
            </a:pPr>
            <a:r>
              <a:rPr lang="en-US" sz="1961" b="1" dirty="0">
                <a:solidFill>
                  <a:srgbClr val="0078D7"/>
                </a:solidFill>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87" y="2490741"/>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886" y="258481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118" y="3248457"/>
            <a:ext cx="1689811" cy="2112264"/>
          </a:xfrm>
          <a:prstGeom prst="rect">
            <a:avLst/>
          </a:prstGeom>
        </p:spPr>
      </p:pic>
      <p:pic>
        <p:nvPicPr>
          <p:cNvPr id="15" name="Picture 14">
            <a:extLst>
              <a:ext uri="{FF2B5EF4-FFF2-40B4-BE49-F238E27FC236}">
                <a16:creationId xmlns:a16="http://schemas.microsoft.com/office/drawing/2014/main" id="{1C308D2C-8BF8-4196-BCF6-10AE6CD972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7476" y="2828207"/>
            <a:ext cx="1691640" cy="2532514"/>
          </a:xfrm>
          <a:prstGeom prst="rect">
            <a:avLst/>
          </a:prstGeom>
        </p:spPr>
      </p:pic>
      <p:pic>
        <p:nvPicPr>
          <p:cNvPr id="12" name="Picture 2" descr="Image result for twitter">
            <a:extLst>
              <a:ext uri="{FF2B5EF4-FFF2-40B4-BE49-F238E27FC236}">
                <a16:creationId xmlns:a16="http://schemas.microsoft.com/office/drawing/2014/main" id="{0681157D-5EB7-467F-8C00-4BEBB9160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5E2B2A7-2164-4EE0-B36B-D24DF20B8F1C}"/>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6" name="Picture 2" descr="Image result for github icon">
            <a:extLst>
              <a:ext uri="{FF2B5EF4-FFF2-40B4-BE49-F238E27FC236}">
                <a16:creationId xmlns:a16="http://schemas.microsoft.com/office/drawing/2014/main" id="{56840503-A5AE-4499-99B1-9DCF151AB1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5913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467974"/>
            <a:ext cx="4795873" cy="832764"/>
          </a:xfrm>
        </p:spPr>
        <p:txBody>
          <a:bodyPr/>
          <a:lstStyle/>
          <a:p>
            <a:r>
              <a:rPr lang="en-US"/>
              <a:t>Run Once Jobs</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4855634" cy="38922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Request trigger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Start time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Delay Until (start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Instantiate millions of scheduled jobs</a:t>
            </a:r>
          </a:p>
        </p:txBody>
      </p:sp>
      <p:pic>
        <p:nvPicPr>
          <p:cNvPr id="3" name="Picture 2">
            <a:extLst>
              <a:ext uri="{FF2B5EF4-FFF2-40B4-BE49-F238E27FC236}">
                <a16:creationId xmlns:a16="http://schemas.microsoft.com/office/drawing/2014/main" id="{09355AC7-D478-4131-9E73-F78A8357ABCA}"/>
              </a:ext>
            </a:extLst>
          </p:cNvPr>
          <p:cNvPicPr>
            <a:picLocks noChangeAspect="1"/>
          </p:cNvPicPr>
          <p:nvPr/>
        </p:nvPicPr>
        <p:blipFill>
          <a:blip r:embed="rId3"/>
          <a:stretch>
            <a:fillRect/>
          </a:stretch>
        </p:blipFill>
        <p:spPr>
          <a:xfrm>
            <a:off x="6057876" y="467974"/>
            <a:ext cx="5815389" cy="5650301"/>
          </a:xfrm>
          <a:prstGeom prst="rect">
            <a:avLst/>
          </a:prstGeom>
        </p:spPr>
      </p:pic>
    </p:spTree>
    <p:extLst>
      <p:ext uri="{BB962C8B-B14F-4D97-AF65-F5344CB8AC3E}">
        <p14:creationId xmlns:p14="http://schemas.microsoft.com/office/powerpoint/2010/main" val="12606879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Grouping and processing messages</a:t>
            </a:r>
          </a:p>
          <a:p>
            <a:pPr lvl="1"/>
            <a:r>
              <a:rPr lang="en-US"/>
              <a:t>2 Logic Apps – sender and receiver</a:t>
            </a:r>
          </a:p>
          <a:p>
            <a:pPr lvl="1"/>
            <a:r>
              <a:rPr lang="en-US"/>
              <a:t>‘batcher’ aware of batching logic app</a:t>
            </a:r>
          </a:p>
          <a:p>
            <a:pPr lvl="1"/>
            <a:r>
              <a:rPr lang="en-US"/>
              <a:t>Batching logic app not aware of batcher(s) – 1:n</a:t>
            </a:r>
          </a:p>
          <a:p>
            <a:endParaRPr lang="en-US"/>
          </a:p>
          <a:p>
            <a:endParaRPr lang="en-US"/>
          </a:p>
          <a:p>
            <a:endParaRPr lang="en-US"/>
          </a:p>
          <a:p>
            <a:endParaRPr lang="en-US"/>
          </a:p>
          <a:p>
            <a:pPr lvl="1"/>
            <a:endParaRPr lang="en-US"/>
          </a:p>
          <a:p>
            <a:endParaRPr lang="en-US"/>
          </a:p>
          <a:p>
            <a:endParaRPr lang="en-US"/>
          </a:p>
          <a:p>
            <a:endParaRPr lang="en-US"/>
          </a:p>
        </p:txBody>
      </p:sp>
      <p:sp>
        <p:nvSpPr>
          <p:cNvPr id="2" name="Title 1"/>
          <p:cNvSpPr>
            <a:spLocks noGrp="1"/>
          </p:cNvSpPr>
          <p:nvPr>
            <p:ph type="title"/>
          </p:nvPr>
        </p:nvSpPr>
        <p:spPr/>
        <p:txBody>
          <a:bodyPr/>
          <a:lstStyle/>
          <a:p>
            <a:r>
              <a:rPr lang="en-US"/>
              <a:t>Batching</a:t>
            </a:r>
          </a:p>
        </p:txBody>
      </p:sp>
      <p:pic>
        <p:nvPicPr>
          <p:cNvPr id="6" name="Picture 5"/>
          <p:cNvPicPr>
            <a:picLocks noChangeAspect="1"/>
          </p:cNvPicPr>
          <p:nvPr/>
        </p:nvPicPr>
        <p:blipFill>
          <a:blip r:embed="rId3"/>
          <a:stretch>
            <a:fillRect/>
          </a:stretch>
        </p:blipFill>
        <p:spPr>
          <a:xfrm>
            <a:off x="4224325" y="5076084"/>
            <a:ext cx="739423" cy="579058"/>
          </a:xfrm>
          <a:prstGeom prst="rect">
            <a:avLst/>
          </a:prstGeom>
        </p:spPr>
      </p:pic>
      <p:pic>
        <p:nvPicPr>
          <p:cNvPr id="7" name="Picture 6"/>
          <p:cNvPicPr>
            <a:picLocks noChangeAspect="1"/>
          </p:cNvPicPr>
          <p:nvPr/>
        </p:nvPicPr>
        <p:blipFill>
          <a:blip r:embed="rId3"/>
          <a:stretch>
            <a:fillRect/>
          </a:stretch>
        </p:blipFill>
        <p:spPr>
          <a:xfrm>
            <a:off x="8643697" y="5076084"/>
            <a:ext cx="739423" cy="579058"/>
          </a:xfrm>
          <a:prstGeom prst="rect">
            <a:avLst/>
          </a:prstGeom>
        </p:spPr>
      </p:pic>
      <p:sp>
        <p:nvSpPr>
          <p:cNvPr id="9" name="TextBox 8"/>
          <p:cNvSpPr txBox="1"/>
          <p:nvPr/>
        </p:nvSpPr>
        <p:spPr>
          <a:xfrm>
            <a:off x="2410211" y="4765239"/>
            <a:ext cx="1279979" cy="3747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Event</a:t>
            </a:r>
          </a:p>
        </p:txBody>
      </p:sp>
      <p:sp>
        <p:nvSpPr>
          <p:cNvPr id="10" name="Rectangle 9"/>
          <p:cNvSpPr/>
          <p:nvPr/>
        </p:nvSpPr>
        <p:spPr>
          <a:xfrm>
            <a:off x="7111310" y="432593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7111310" y="528125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7111259" y="553406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Elbow Connector 12"/>
          <p:cNvCxnSpPr>
            <a:stCxn id="6" idx="0"/>
            <a:endCxn id="10" idx="0"/>
          </p:cNvCxnSpPr>
          <p:nvPr/>
        </p:nvCxnSpPr>
        <p:spPr>
          <a:xfrm rot="5400000" flipH="1" flipV="1">
            <a:off x="5669163" y="3250813"/>
            <a:ext cx="750145" cy="2900397"/>
          </a:xfrm>
          <a:prstGeom prst="bentConnector3">
            <a:avLst>
              <a:gd name="adj1" fmla="val 130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a:endCxn id="7" idx="2"/>
          </p:cNvCxnSpPr>
          <p:nvPr/>
        </p:nvCxnSpPr>
        <p:spPr>
          <a:xfrm rot="5400000" flipH="1" flipV="1">
            <a:off x="8249130" y="4900394"/>
            <a:ext cx="9532" cy="1519028"/>
          </a:xfrm>
          <a:prstGeom prst="bentConnector3">
            <a:avLst>
              <a:gd name="adj1" fmla="val -239798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32887" y="4437516"/>
            <a:ext cx="1279979" cy="9397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Partition within batch</a:t>
            </a:r>
          </a:p>
        </p:txBody>
      </p:sp>
      <p:sp>
        <p:nvSpPr>
          <p:cNvPr id="18" name="TextBox 17"/>
          <p:cNvSpPr txBox="1"/>
          <p:nvPr/>
        </p:nvSpPr>
        <p:spPr>
          <a:xfrm>
            <a:off x="9139563" y="5019760"/>
            <a:ext cx="1279979" cy="6572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Batch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Trigger</a:t>
            </a:r>
          </a:p>
        </p:txBody>
      </p:sp>
      <p:cxnSp>
        <p:nvCxnSpPr>
          <p:cNvPr id="26" name="Straight Arrow Connector 25"/>
          <p:cNvCxnSpPr>
            <a:endCxn id="6" idx="1"/>
          </p:cNvCxnSpPr>
          <p:nvPr/>
        </p:nvCxnSpPr>
        <p:spPr>
          <a:xfrm>
            <a:off x="3273953" y="5364349"/>
            <a:ext cx="95037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Lightning Bolt 26"/>
          <p:cNvSpPr/>
          <p:nvPr/>
        </p:nvSpPr>
        <p:spPr>
          <a:xfrm>
            <a:off x="2891381" y="5164533"/>
            <a:ext cx="382023" cy="494672"/>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p:cNvSpPr/>
          <p:nvPr/>
        </p:nvSpPr>
        <p:spPr>
          <a:xfrm>
            <a:off x="7117811" y="4567050"/>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p:cNvSpPr/>
          <p:nvPr/>
        </p:nvSpPr>
        <p:spPr>
          <a:xfrm>
            <a:off x="7117810" y="480728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p:cNvSpPr/>
          <p:nvPr/>
        </p:nvSpPr>
        <p:spPr>
          <a:xfrm>
            <a:off x="7117810" y="5048528"/>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6766465" y="4517840"/>
            <a:ext cx="1487429" cy="734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UI"/>
              <a:ea typeface="+mn-ea"/>
              <a:cs typeface="+mn-cs"/>
            </a:endParaRPr>
          </a:p>
        </p:txBody>
      </p:sp>
      <p:sp>
        <p:nvSpPr>
          <p:cNvPr id="20" name="TextBox 19"/>
          <p:cNvSpPr txBox="1"/>
          <p:nvPr/>
        </p:nvSpPr>
        <p:spPr>
          <a:xfrm>
            <a:off x="10152401" y="4765170"/>
            <a:ext cx="1788791" cy="11983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Time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Count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Size based (soon)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982" y="4188035"/>
            <a:ext cx="520165" cy="520165"/>
          </a:xfrm>
          <a:prstGeom prst="rect">
            <a:avLst/>
          </a:prstGeom>
        </p:spPr>
      </p:pic>
      <p:sp>
        <p:nvSpPr>
          <p:cNvPr id="22" name="TextBox 21"/>
          <p:cNvSpPr txBox="1"/>
          <p:nvPr/>
        </p:nvSpPr>
        <p:spPr>
          <a:xfrm>
            <a:off x="9169971" y="4314588"/>
            <a:ext cx="1279979" cy="3674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505050"/>
                </a:solidFill>
                <a:effectLst/>
                <a:uLnTx/>
                <a:uFillTx/>
                <a:latin typeface="Segoe UI"/>
                <a:ea typeface="+mn-ea"/>
                <a:cs typeface="+mn-cs"/>
              </a:rPr>
              <a:t>Config</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 name="Straight Arrow Connector 7"/>
          <p:cNvCxnSpPr>
            <a:stCxn id="7" idx="0"/>
          </p:cNvCxnSpPr>
          <p:nvPr/>
        </p:nvCxnSpPr>
        <p:spPr>
          <a:xfrm flipV="1">
            <a:off x="9013409" y="4697659"/>
            <a:ext cx="0" cy="378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9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F7A3-0C96-4B4A-ADF8-53BE64771FF2}"/>
              </a:ext>
            </a:extLst>
          </p:cNvPr>
          <p:cNvSpPr>
            <a:spLocks noGrp="1"/>
          </p:cNvSpPr>
          <p:nvPr>
            <p:ph type="title"/>
          </p:nvPr>
        </p:nvSpPr>
        <p:spPr/>
        <p:txBody>
          <a:bodyPr/>
          <a:lstStyle/>
          <a:p>
            <a:r>
              <a:rPr lang="en-US" dirty="0"/>
              <a:t>Hands on Lab:  Logic Apps</a:t>
            </a:r>
          </a:p>
        </p:txBody>
      </p:sp>
      <p:sp>
        <p:nvSpPr>
          <p:cNvPr id="6" name="Text Placeholder 5">
            <a:extLst>
              <a:ext uri="{FF2B5EF4-FFF2-40B4-BE49-F238E27FC236}">
                <a16:creationId xmlns:a16="http://schemas.microsoft.com/office/drawing/2014/main" id="{F589F95F-2368-4EFE-B5B4-4B55FCF9D1D1}"/>
              </a:ext>
            </a:extLst>
          </p:cNvPr>
          <p:cNvSpPr>
            <a:spLocks noGrp="1"/>
          </p:cNvSpPr>
          <p:nvPr>
            <p:ph type="body" sz="quarter" idx="4294967295"/>
          </p:nvPr>
        </p:nvSpPr>
        <p:spPr>
          <a:xfrm>
            <a:off x="0" y="428754"/>
            <a:ext cx="7731967" cy="4046236"/>
          </a:xfrm>
        </p:spPr>
        <p:txBody>
          <a:bodyPr/>
          <a:lstStyle/>
          <a:p>
            <a:endParaRPr lang="en-US" dirty="0"/>
          </a:p>
          <a:p>
            <a:endParaRPr lang="en-US" dirty="0"/>
          </a:p>
          <a:p>
            <a:r>
              <a:rPr lang="en-US" b="1" dirty="0">
                <a:solidFill>
                  <a:schemeClr val="accent2"/>
                </a:solidFill>
              </a:rPr>
              <a:t>https://aka.ms/LA_CheatSheet</a:t>
            </a:r>
          </a:p>
          <a:p>
            <a:endParaRPr lang="en-US" b="1" dirty="0">
              <a:solidFill>
                <a:schemeClr val="accent2"/>
              </a:solidFill>
            </a:endParaRPr>
          </a:p>
          <a:p>
            <a:endParaRPr lang="en-US" b="1" dirty="0">
              <a:solidFill>
                <a:schemeClr val="accent2"/>
              </a:solidFill>
            </a:endParaRPr>
          </a:p>
          <a:p>
            <a:endParaRPr lang="en-US" dirty="0"/>
          </a:p>
        </p:txBody>
      </p:sp>
      <p:pic>
        <p:nvPicPr>
          <p:cNvPr id="3" name="Picture 2">
            <a:extLst>
              <a:ext uri="{FF2B5EF4-FFF2-40B4-BE49-F238E27FC236}">
                <a16:creationId xmlns:a16="http://schemas.microsoft.com/office/drawing/2014/main" id="{EDC249CA-BD13-49BB-9923-91E140EEE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14" y="1828799"/>
            <a:ext cx="4964164" cy="4879910"/>
          </a:xfrm>
          <a:prstGeom prst="rect">
            <a:avLst/>
          </a:prstGeom>
        </p:spPr>
      </p:pic>
    </p:spTree>
    <p:extLst>
      <p:ext uri="{BB962C8B-B14F-4D97-AF65-F5344CB8AC3E}">
        <p14:creationId xmlns:p14="http://schemas.microsoft.com/office/powerpoint/2010/main" val="3882891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3925562"/>
          </a:xfrm>
        </p:spPr>
        <p:txBody>
          <a:bodyPr/>
          <a:lstStyle/>
          <a:p>
            <a:r>
              <a:rPr lang="en-US" dirty="0"/>
              <a:t>Know the Limits of Logic Apps</a:t>
            </a:r>
          </a:p>
          <a:p>
            <a:r>
              <a:rPr lang="en-US" dirty="0"/>
              <a:t>Consider the workflow – high throughput vs long running workflow</a:t>
            </a:r>
          </a:p>
          <a:p>
            <a:r>
              <a:rPr lang="en-US" dirty="0"/>
              <a:t>Understand the data structure</a:t>
            </a:r>
          </a:p>
          <a:p>
            <a:r>
              <a:rPr lang="en-US" dirty="0"/>
              <a:t>Leverage concurrency as much as possible</a:t>
            </a:r>
          </a:p>
          <a:p>
            <a:r>
              <a:rPr lang="en-US" dirty="0"/>
              <a:t>Consider side-by-side strategy for testing</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Learnings</a:t>
            </a:r>
          </a:p>
        </p:txBody>
      </p:sp>
    </p:spTree>
    <p:extLst>
      <p:ext uri="{BB962C8B-B14F-4D97-AF65-F5344CB8AC3E}">
        <p14:creationId xmlns:p14="http://schemas.microsoft.com/office/powerpoint/2010/main" val="57009447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4589270"/>
          </a:xfrm>
        </p:spPr>
        <p:txBody>
          <a:bodyPr/>
          <a:lstStyle/>
          <a:p>
            <a:r>
              <a:rPr lang="en-US" dirty="0"/>
              <a:t>Not a lightweight BizTalk</a:t>
            </a:r>
          </a:p>
          <a:p>
            <a:r>
              <a:rPr lang="en-US" dirty="0"/>
              <a:t>Its not a silver bullet</a:t>
            </a:r>
          </a:p>
          <a:p>
            <a:r>
              <a:rPr lang="en-US" dirty="0"/>
              <a:t>Be aware of the workload (for loops, </a:t>
            </a:r>
            <a:r>
              <a:rPr lang="en-US" dirty="0" err="1"/>
              <a:t>etc</a:t>
            </a:r>
            <a:r>
              <a:rPr lang="en-US" dirty="0"/>
              <a:t>)</a:t>
            </a:r>
          </a:p>
          <a:p>
            <a:r>
              <a:rPr lang="en-US" dirty="0"/>
              <a:t>Management is either in the portal or Visual Studio</a:t>
            </a:r>
          </a:p>
          <a:p>
            <a:r>
              <a:rPr lang="en-US" dirty="0"/>
              <a:t>ALM is defined in VSTS, but has short comings</a:t>
            </a:r>
          </a:p>
          <a:p>
            <a:r>
              <a:rPr lang="en-US" dirty="0"/>
              <a:t>There is not much guidance – but that’s why we are here!</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Misconceptions and </a:t>
            </a:r>
            <a:r>
              <a:rPr lang="en-US" err="1"/>
              <a:t>Gotchas</a:t>
            </a:r>
            <a:endParaRPr lang="en-US"/>
          </a:p>
        </p:txBody>
      </p:sp>
    </p:spTree>
    <p:extLst>
      <p:ext uri="{BB962C8B-B14F-4D97-AF65-F5344CB8AC3E}">
        <p14:creationId xmlns:p14="http://schemas.microsoft.com/office/powerpoint/2010/main" val="31498804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28FA8DE0-C6DD-4A6F-A9F0-EDE739661F35}"/>
              </a:ext>
            </a:extLst>
          </p:cNvPr>
          <p:cNvSpPr txBox="1">
            <a:spLocks/>
          </p:cNvSpPr>
          <p:nvPr/>
        </p:nvSpPr>
        <p:spPr>
          <a:xfrm>
            <a:off x="6411479" y="1108549"/>
            <a:ext cx="5627979" cy="349316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3"/>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lvl="0" indent="0">
              <a:buClr>
                <a:srgbClr val="FFFFFF"/>
              </a:buClr>
              <a:buNone/>
              <a:defRPr/>
            </a:pPr>
            <a:endParaRPr lang="en-US" sz="196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5"/>
            <a:ext cx="5627979" cy="31619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lang="en-US" sz="1961" b="1" dirty="0">
                <a:solidFill>
                  <a:srgbClr val="0078D7"/>
                </a:solidFill>
                <a:hlinkClick r:id="rId4"/>
              </a:rPr>
              <a:t>Elizabeth.Graham@microsoft.com</a:t>
            </a:r>
            <a:endParaRPr lang="en-US" sz="1961" b="1" dirty="0">
              <a:solidFill>
                <a:srgbClr val="0078D7"/>
              </a:solidFill>
            </a:endParaRPr>
          </a:p>
          <a:p>
            <a:pPr marL="0" indent="0">
              <a:buClr>
                <a:srgbClr val="FFFFFF"/>
              </a:buClr>
              <a:buNone/>
              <a:defRPr/>
            </a:pPr>
            <a:r>
              <a:rPr lang="en-US" sz="1961" b="1" dirty="0">
                <a:solidFill>
                  <a:srgbClr val="0078D7"/>
                </a:solidFill>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256" y="252934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357" y="252934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256" y="3055766"/>
            <a:ext cx="1689811" cy="2112264"/>
          </a:xfrm>
          <a:prstGeom prst="rect">
            <a:avLst/>
          </a:prstGeom>
        </p:spPr>
      </p:pic>
      <p:pic>
        <p:nvPicPr>
          <p:cNvPr id="14" name="Picture 13">
            <a:extLst>
              <a:ext uri="{FF2B5EF4-FFF2-40B4-BE49-F238E27FC236}">
                <a16:creationId xmlns:a16="http://schemas.microsoft.com/office/drawing/2014/main" id="{04441661-D16C-4D31-AD23-B2ECB2D3D3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7405" y="2953643"/>
            <a:ext cx="2112264" cy="2112264"/>
          </a:xfrm>
          <a:prstGeom prst="rect">
            <a:avLst/>
          </a:prstGeom>
        </p:spPr>
      </p:pic>
      <p:pic>
        <p:nvPicPr>
          <p:cNvPr id="13" name="Picture 2" descr="Image result for twitter">
            <a:extLst>
              <a:ext uri="{FF2B5EF4-FFF2-40B4-BE49-F238E27FC236}">
                <a16:creationId xmlns:a16="http://schemas.microsoft.com/office/drawing/2014/main" id="{FCCB44E8-922A-4B07-8312-7ACC7199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9B1CA57-A59C-425C-B6E3-EA44FA138F7F}"/>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6" name="Picture 2" descr="Image result for github icon">
            <a:extLst>
              <a:ext uri="{FF2B5EF4-FFF2-40B4-BE49-F238E27FC236}">
                <a16:creationId xmlns:a16="http://schemas.microsoft.com/office/drawing/2014/main" id="{9641870E-EE81-4E7A-8A68-5BEED49180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1218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Freeform 50"/>
          <p:cNvSpPr>
            <a:spLocks/>
          </p:cNvSpPr>
          <p:nvPr/>
        </p:nvSpPr>
        <p:spPr bwMode="auto">
          <a:xfrm>
            <a:off x="4715196" y="3004242"/>
            <a:ext cx="2739452" cy="183704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325" y="290003"/>
            <a:ext cx="12250963" cy="899524"/>
          </a:xfrm>
        </p:spPr>
        <p:txBody>
          <a:bodyPr/>
          <a:lstStyle/>
          <a:p>
            <a:r>
              <a:rPr lang="en-US" sz="4607"/>
              <a:t>The future is </a:t>
            </a:r>
            <a:r>
              <a:rPr lang="en-US" sz="4607" err="1"/>
              <a:t>Serverless</a:t>
            </a:r>
            <a:endParaRPr lang="en-US" sz="4607"/>
          </a:p>
        </p:txBody>
      </p:sp>
      <p:grpSp>
        <p:nvGrpSpPr>
          <p:cNvPr id="155" name="Group 154"/>
          <p:cNvGrpSpPr/>
          <p:nvPr/>
        </p:nvGrpSpPr>
        <p:grpSpPr>
          <a:xfrm>
            <a:off x="1720800" y="3381170"/>
            <a:ext cx="1314299" cy="1314299"/>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9191377" y="3381170"/>
            <a:ext cx="1314299" cy="1314299"/>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3248588"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380"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3693" y="2272946"/>
            <a:ext cx="6044051" cy="400104"/>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25"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 to become </a:t>
            </a:r>
            <a:r>
              <a:rPr kumimoji="0" lang="en-US" sz="1961"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Serverless</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 name="Group 4"/>
          <p:cNvGrpSpPr>
            <a:grpSpLocks noChangeAspect="1"/>
          </p:cNvGrpSpPr>
          <p:nvPr/>
        </p:nvGrpSpPr>
        <p:grpSpPr bwMode="auto">
          <a:xfrm>
            <a:off x="5549701" y="3436796"/>
            <a:ext cx="160385" cy="257283"/>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0" name="Group 4"/>
          <p:cNvGrpSpPr>
            <a:grpSpLocks noChangeAspect="1"/>
          </p:cNvGrpSpPr>
          <p:nvPr/>
        </p:nvGrpSpPr>
        <p:grpSpPr bwMode="auto">
          <a:xfrm>
            <a:off x="6147310" y="3221722"/>
            <a:ext cx="160385" cy="257283"/>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0" name="Group 4"/>
          <p:cNvGrpSpPr>
            <a:grpSpLocks noChangeAspect="1"/>
          </p:cNvGrpSpPr>
          <p:nvPr/>
        </p:nvGrpSpPr>
        <p:grpSpPr bwMode="auto">
          <a:xfrm>
            <a:off x="5311644" y="3991717"/>
            <a:ext cx="160385" cy="257283"/>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6" name="Group 4"/>
          <p:cNvGrpSpPr>
            <a:grpSpLocks noChangeAspect="1"/>
          </p:cNvGrpSpPr>
          <p:nvPr/>
        </p:nvGrpSpPr>
        <p:grpSpPr bwMode="auto">
          <a:xfrm>
            <a:off x="5909251" y="3889926"/>
            <a:ext cx="160385" cy="257283"/>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6" name="Group 4"/>
          <p:cNvGrpSpPr>
            <a:grpSpLocks noChangeAspect="1"/>
          </p:cNvGrpSpPr>
          <p:nvPr/>
        </p:nvGrpSpPr>
        <p:grpSpPr bwMode="auto">
          <a:xfrm>
            <a:off x="6659545" y="4305298"/>
            <a:ext cx="160385" cy="257283"/>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6" name="Group 4"/>
          <p:cNvGrpSpPr>
            <a:grpSpLocks noChangeAspect="1"/>
          </p:cNvGrpSpPr>
          <p:nvPr/>
        </p:nvGrpSpPr>
        <p:grpSpPr bwMode="auto">
          <a:xfrm>
            <a:off x="6474024" y="3770078"/>
            <a:ext cx="160385" cy="257283"/>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6" name="Group 4"/>
          <p:cNvGrpSpPr>
            <a:grpSpLocks noChangeAspect="1"/>
          </p:cNvGrpSpPr>
          <p:nvPr/>
        </p:nvGrpSpPr>
        <p:grpSpPr bwMode="auto">
          <a:xfrm>
            <a:off x="7007603" y="3909629"/>
            <a:ext cx="160385" cy="257283"/>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6" name="Group 4"/>
          <p:cNvGrpSpPr>
            <a:grpSpLocks noChangeAspect="1"/>
          </p:cNvGrpSpPr>
          <p:nvPr/>
        </p:nvGrpSpPr>
        <p:grpSpPr bwMode="auto">
          <a:xfrm>
            <a:off x="5886265" y="4443208"/>
            <a:ext cx="160385" cy="257283"/>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6" name="Group 4"/>
          <p:cNvGrpSpPr>
            <a:grpSpLocks noChangeAspect="1"/>
          </p:cNvGrpSpPr>
          <p:nvPr/>
        </p:nvGrpSpPr>
        <p:grpSpPr bwMode="auto">
          <a:xfrm>
            <a:off x="5016122" y="4395595"/>
            <a:ext cx="160385" cy="257283"/>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682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83" y="4050581"/>
            <a:ext cx="2666638"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1178" y="4050581"/>
            <a:ext cx="2455689" cy="655515"/>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79282" tIns="143426" rIns="179282" bIns="143426" rtlCol="0">
              <a:spAutoFit/>
            </a:bodyPr>
            <a:lstStyle/>
            <a:p>
              <a:pPr marL="0" marR="0" lvl="0" indent="0" algn="l" defTabSz="91437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2514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3828</Words>
  <Application>Microsoft Office PowerPoint</Application>
  <PresentationFormat>Widescreen</PresentationFormat>
  <Paragraphs>745</Paragraphs>
  <Slides>64</Slides>
  <Notes>64</Notes>
  <HiddenSlides>33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Arial</vt:lpstr>
      <vt:lpstr>Calibri</vt:lpstr>
      <vt:lpstr>Century Gothic</vt:lpstr>
      <vt:lpstr>Consolas</vt:lpstr>
      <vt:lpstr>Segoe UI</vt:lpstr>
      <vt:lpstr>Segoe UI Light</vt:lpstr>
      <vt:lpstr>Segoe UI Semibold</vt:lpstr>
      <vt:lpstr>Segoe UI Semilight</vt:lpstr>
      <vt:lpstr>Times New Roman</vt:lpstr>
      <vt:lpstr>Wingdings</vt:lpstr>
      <vt:lpstr>5-30721_Build_2016_Template_Light</vt:lpstr>
      <vt:lpstr>Serverless with Azure</vt:lpstr>
      <vt:lpstr>PowerPoint Presentation</vt:lpstr>
      <vt:lpstr>About Us</vt:lpstr>
      <vt:lpstr>About Us</vt:lpstr>
      <vt:lpstr>About Us</vt:lpstr>
      <vt:lpstr>About Us</vt:lpstr>
      <vt:lpstr>About Us</vt:lpstr>
      <vt:lpstr>The future is Serverless</vt:lpstr>
      <vt:lpstr>What is Serverless? </vt:lpstr>
      <vt:lpstr>Benefits of Serverless </vt:lpstr>
      <vt:lpstr>Serverless application platform components</vt:lpstr>
      <vt:lpstr>Serverless application platform components</vt:lpstr>
      <vt:lpstr>Introducing Functions </vt:lpstr>
      <vt:lpstr>How is serverless development different</vt:lpstr>
      <vt:lpstr>Key Indicators for Serverless</vt:lpstr>
      <vt:lpstr>Key Indicators for Serverless</vt:lpstr>
      <vt:lpstr>Serverless scenarios: anything that responds to events</vt:lpstr>
      <vt:lpstr>Hands on Lab:  Functions</vt:lpstr>
      <vt:lpstr>Patterns to Follow</vt:lpstr>
      <vt:lpstr>Serverless scenarios:</vt:lpstr>
      <vt:lpstr>Serverless scenarios:</vt:lpstr>
      <vt:lpstr>Serverless scenarios:</vt:lpstr>
      <vt:lpstr>Serverless scenarios:</vt:lpstr>
      <vt:lpstr>New Visual Studio 2017 tooling</vt:lpstr>
      <vt:lpstr>Visual Studio 2017 Tooling</vt:lpstr>
      <vt:lpstr>Platform and scaling</vt:lpstr>
      <vt:lpstr>Dynamic tier pricing</vt:lpstr>
      <vt:lpstr>What’s new in Azure Functions</vt:lpstr>
      <vt:lpstr>Azure Messaging Services</vt:lpstr>
      <vt:lpstr>Azure Event Grid</vt:lpstr>
      <vt:lpstr>Benefits</vt:lpstr>
      <vt:lpstr>Manage all events in one place</vt:lpstr>
      <vt:lpstr>Manage all events in one place</vt:lpstr>
      <vt:lpstr>Ensure reliability and performance in your apps</vt:lpstr>
      <vt:lpstr>Scenarios</vt:lpstr>
      <vt:lpstr>Concepts</vt:lpstr>
      <vt:lpstr>Event Grid guiding principles</vt:lpstr>
      <vt:lpstr>Target performance</vt:lpstr>
      <vt:lpstr>Event Schema</vt:lpstr>
      <vt:lpstr>Resource model: extension resource</vt:lpstr>
      <vt:lpstr>Demo</vt:lpstr>
      <vt:lpstr>Why does this all matter anyway?</vt:lpstr>
      <vt:lpstr>PowerPoint Presentation</vt:lpstr>
      <vt:lpstr>Logic Apps connects everything</vt:lpstr>
      <vt:lpstr>PowerPoint Presentation</vt:lpstr>
      <vt:lpstr>PowerPoint Presentation</vt:lpstr>
      <vt:lpstr>PowerPoint Presentation</vt:lpstr>
      <vt:lpstr>PowerPoint Presentation</vt:lpstr>
      <vt:lpstr>PowerPoint Presentation</vt:lpstr>
      <vt:lpstr>Logic Apps Demo</vt:lpstr>
      <vt:lpstr>PowerPoint Presentation</vt:lpstr>
      <vt:lpstr>PowerPoint Presentation</vt:lpstr>
      <vt:lpstr>Workflow Patterns</vt:lpstr>
      <vt:lpstr>PowerPoint Presentation</vt:lpstr>
      <vt:lpstr>Try-Catch-Finally Pattern</vt:lpstr>
      <vt:lpstr>Long Running Processing</vt:lpstr>
      <vt:lpstr>Concurrency Control</vt:lpstr>
      <vt:lpstr>Scheduling executions</vt:lpstr>
      <vt:lpstr>Advanced scheduling</vt:lpstr>
      <vt:lpstr>Run Once Jobs</vt:lpstr>
      <vt:lpstr>Batching</vt:lpstr>
      <vt:lpstr>Hands on Lab:  Logic Apps</vt:lpstr>
      <vt:lpstr>Learnings</vt:lpstr>
      <vt:lpstr>Misconceptions and Gotchas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with Azure</dc:title>
  <dc:creator>Peter Roden</dc:creator>
  <cp:lastModifiedBy>Elizabeth Graham</cp:lastModifiedBy>
  <cp:revision>10</cp:revision>
  <dcterms:created xsi:type="dcterms:W3CDTF">2018-01-22T17:19:10Z</dcterms:created>
  <dcterms:modified xsi:type="dcterms:W3CDTF">2018-02-09T19:43:57Z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peroden@microsoft.com</vt:lpwstr>
  </property>
  <property fmtid="{D5CDD505-2E9C-101B-9397-08002B2CF9AE}" pid="5" name="MSIP_Label_f42aa342-8706-4288-bd11-ebb85995028c_SetDate">
    <vt:lpwstr>2018-01-22T17:24:21.1666327Z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